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39"/>
  </p:notesMasterIdLst>
  <p:sldIdLst>
    <p:sldId id="287" r:id="rId2"/>
    <p:sldId id="256" r:id="rId3"/>
    <p:sldId id="257" r:id="rId4"/>
    <p:sldId id="269" r:id="rId5"/>
    <p:sldId id="270" r:id="rId6"/>
    <p:sldId id="271" r:id="rId7"/>
    <p:sldId id="272" r:id="rId8"/>
    <p:sldId id="259" r:id="rId9"/>
    <p:sldId id="275" r:id="rId10"/>
    <p:sldId id="261" r:id="rId11"/>
    <p:sldId id="262" r:id="rId12"/>
    <p:sldId id="263" r:id="rId13"/>
    <p:sldId id="264" r:id="rId14"/>
    <p:sldId id="276" r:id="rId15"/>
    <p:sldId id="265" r:id="rId16"/>
    <p:sldId id="273" r:id="rId17"/>
    <p:sldId id="277" r:id="rId18"/>
    <p:sldId id="278" r:id="rId19"/>
    <p:sldId id="279" r:id="rId20"/>
    <p:sldId id="280" r:id="rId21"/>
    <p:sldId id="281" r:id="rId22"/>
    <p:sldId id="266" r:id="rId23"/>
    <p:sldId id="282" r:id="rId24"/>
    <p:sldId id="283" r:id="rId25"/>
    <p:sldId id="284" r:id="rId26"/>
    <p:sldId id="286" r:id="rId27"/>
    <p:sldId id="288" r:id="rId28"/>
    <p:sldId id="289" r:id="rId29"/>
    <p:sldId id="290" r:id="rId30"/>
    <p:sldId id="291" r:id="rId31"/>
    <p:sldId id="292" r:id="rId32"/>
    <p:sldId id="293" r:id="rId33"/>
    <p:sldId id="294" r:id="rId34"/>
    <p:sldId id="295" r:id="rId35"/>
    <p:sldId id="296" r:id="rId36"/>
    <p:sldId id="297" r:id="rId37"/>
    <p:sldId id="285" r:id="rId3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5DF8B8-1889-420D-B674-05C4328B303F}" type="datetimeFigureOut">
              <a:rPr lang="en-US" smtClean="0"/>
              <a:t>1/24/2024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4AFCC67-4274-487A-A39C-94042EBC540E}" type="slidenum">
              <a:rPr lang="en-US" smtClean="0"/>
              <a:t>‹#›</a:t>
            </a:fld>
            <a:endParaRPr lang="en-US"/>
          </a:p>
        </p:txBody>
      </p:sp>
    </p:spTree>
    <p:extLst>
      <p:ext uri="{BB962C8B-B14F-4D97-AF65-F5344CB8AC3E}">
        <p14:creationId xmlns:p14="http://schemas.microsoft.com/office/powerpoint/2010/main" val="3518098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4AFCC67-4274-487A-A39C-94042EBC540E}" type="slidenum">
              <a:rPr lang="en-US" smtClean="0"/>
              <a:t>6</a:t>
            </a:fld>
            <a:endParaRPr lang="en-US"/>
          </a:p>
        </p:txBody>
      </p:sp>
    </p:spTree>
    <p:extLst>
      <p:ext uri="{BB962C8B-B14F-4D97-AF65-F5344CB8AC3E}">
        <p14:creationId xmlns:p14="http://schemas.microsoft.com/office/powerpoint/2010/main" val="3054397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9CE8E5F-8A09-483C-A58E-2993DBA847AA}"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B833-4F7B-4B5A-B6D6-7C2BA9F75BF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CE8E5F-8A09-483C-A58E-2993DBA847AA}"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B833-4F7B-4B5A-B6D6-7C2BA9F75BF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69CE8E5F-8A09-483C-A58E-2993DBA847AA}"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B833-4F7B-4B5A-B6D6-7C2BA9F75BFF}"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9CE8E5F-8A09-483C-A58E-2993DBA847AA}"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B833-4F7B-4B5A-B6D6-7C2BA9F75BFF}"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9CE8E5F-8A09-483C-A58E-2993DBA847AA}" type="datetimeFigureOut">
              <a:rPr lang="en-US" smtClean="0"/>
              <a:t>1/24/2024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66B833-4F7B-4B5A-B6D6-7C2BA9F75BF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9CE8E5F-8A09-483C-A58E-2993DBA847AA}" type="datetimeFigureOut">
              <a:rPr lang="en-US" smtClean="0"/>
              <a:t>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66B833-4F7B-4B5A-B6D6-7C2BA9F75BFF}"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9CE8E5F-8A09-483C-A58E-2993DBA847AA}" type="datetimeFigureOut">
              <a:rPr lang="en-US" smtClean="0"/>
              <a:t>1/24/2024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66B833-4F7B-4B5A-B6D6-7C2BA9F75BF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9CE8E5F-8A09-483C-A58E-2993DBA847AA}" type="datetimeFigureOut">
              <a:rPr lang="en-US" smtClean="0"/>
              <a:t>1/24/2024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66B833-4F7B-4B5A-B6D6-7C2BA9F75BF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69CE8E5F-8A09-483C-A58E-2993DBA847AA}" type="datetimeFigureOut">
              <a:rPr lang="en-US" smtClean="0"/>
              <a:t>1/24/2024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66B833-4F7B-4B5A-B6D6-7C2BA9F75BF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9CE8E5F-8A09-483C-A58E-2993DBA847AA}" type="datetimeFigureOut">
              <a:rPr lang="en-US" smtClean="0"/>
              <a:t>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66B833-4F7B-4B5A-B6D6-7C2BA9F75BFF}"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9CE8E5F-8A09-483C-A58E-2993DBA847AA}" type="datetimeFigureOut">
              <a:rPr lang="en-US" smtClean="0"/>
              <a:t>1/24/2024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66B833-4F7B-4B5A-B6D6-7C2BA9F75BFF}"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69CE8E5F-8A09-483C-A58E-2993DBA847AA}" type="datetimeFigureOut">
              <a:rPr lang="en-US" smtClean="0"/>
              <a:t>1/24/2024</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0766B833-4F7B-4B5A-B6D6-7C2BA9F75BFF}"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ghhakimzadeh@yahoo.com"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2400"/>
            <a:ext cx="9144000" cy="914400"/>
          </a:xfrm>
        </p:spPr>
        <p:txBody>
          <a:bodyPr>
            <a:normAutofit/>
          </a:bodyPr>
          <a:lstStyle/>
          <a:p>
            <a:r>
              <a:rPr lang="fa-IR" sz="4000" dirty="0" smtClean="0">
                <a:solidFill>
                  <a:srgbClr val="FF0000"/>
                </a:solidFill>
                <a:cs typeface="B Titr" panose="00000700000000000000" pitchFamily="2" charset="-78"/>
              </a:rPr>
              <a:t>به نام دانای مطلق</a:t>
            </a:r>
            <a:endParaRPr lang="en-US" sz="4000" dirty="0">
              <a:solidFill>
                <a:srgbClr val="FF0000"/>
              </a:solidFill>
              <a:cs typeface="B Titr" panose="00000700000000000000" pitchFamily="2" charset="-78"/>
            </a:endParaRPr>
          </a:p>
        </p:txBody>
      </p:sp>
      <p:sp>
        <p:nvSpPr>
          <p:cNvPr id="3" name="Subtitle 2"/>
          <p:cNvSpPr>
            <a:spLocks noGrp="1"/>
          </p:cNvSpPr>
          <p:nvPr>
            <p:ph type="subTitle" idx="1"/>
          </p:nvPr>
        </p:nvSpPr>
        <p:spPr/>
        <p:txBody>
          <a:bodyPr/>
          <a:lstStyle/>
          <a:p>
            <a:endParaRPr lang="en-US" dirty="0"/>
          </a:p>
        </p:txBody>
      </p:sp>
      <p:pic>
        <p:nvPicPr>
          <p:cNvPr id="1026" name="Picture 2" descr="H:\گل\imagesMNDHZRX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95400"/>
            <a:ext cx="9144000" cy="5562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99698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smtClean="0">
                <a:cs typeface="B Titr" panose="00000700000000000000" pitchFamily="2" charset="-78"/>
              </a:rPr>
              <a:t>1</a:t>
            </a:r>
            <a:r>
              <a:rPr lang="fa-IR" sz="2800" dirty="0">
                <a:cs typeface="B Titr" panose="00000700000000000000" pitchFamily="2" charset="-78"/>
              </a:rPr>
              <a:t>. ابزار همدلي</a:t>
            </a:r>
          </a:p>
          <a:p>
            <a:pPr algn="r" rtl="1"/>
            <a:r>
              <a:rPr lang="fa-IR" sz="2800" dirty="0">
                <a:cs typeface="B Titr" panose="00000700000000000000" pitchFamily="2" charset="-78"/>
              </a:rPr>
              <a:t>2. ايجاد تضاد</a:t>
            </a:r>
          </a:p>
          <a:p>
            <a:pPr algn="r" rtl="1"/>
            <a:r>
              <a:rPr lang="fa-IR" sz="2800" dirty="0">
                <a:cs typeface="B Titr" panose="00000700000000000000" pitchFamily="2" charset="-78"/>
              </a:rPr>
              <a:t>3. مدارا با مقاومت</a:t>
            </a:r>
          </a:p>
          <a:p>
            <a:pPr algn="r" rtl="1"/>
            <a:r>
              <a:rPr lang="fa-IR" sz="2800" dirty="0">
                <a:cs typeface="B Titr" panose="00000700000000000000" pitchFamily="2" charset="-78"/>
              </a:rPr>
              <a:t>4. حمايت از خود كارآمدي</a:t>
            </a:r>
          </a:p>
          <a:p>
            <a:pPr algn="r" rtl="1"/>
            <a:endParaRPr lang="en-US" sz="2800" dirty="0">
              <a:cs typeface="B Titr" panose="00000700000000000000" pitchFamily="2" charset="-78"/>
            </a:endParaRPr>
          </a:p>
        </p:txBody>
      </p:sp>
      <p:sp>
        <p:nvSpPr>
          <p:cNvPr id="2" name="Title 1"/>
          <p:cNvSpPr>
            <a:spLocks noGrp="1"/>
          </p:cNvSpPr>
          <p:nvPr>
            <p:ph type="title"/>
          </p:nvPr>
        </p:nvSpPr>
        <p:spPr/>
        <p:txBody>
          <a:bodyPr>
            <a:normAutofit/>
          </a:bodyPr>
          <a:lstStyle/>
          <a:p>
            <a:pPr algn="r"/>
            <a:r>
              <a:rPr lang="fa-IR" sz="3200" dirty="0" smtClean="0">
                <a:solidFill>
                  <a:srgbClr val="FF0000"/>
                </a:solidFill>
                <a:cs typeface="B Titr" panose="00000700000000000000" pitchFamily="2" charset="-78"/>
              </a:rPr>
              <a:t>مواردیکه درمصاحبه انگيزشي باید به آن برسیم</a:t>
            </a:r>
            <a:r>
              <a:rPr lang="fa-IR" sz="3200" dirty="0">
                <a:solidFill>
                  <a:srgbClr val="FF0000"/>
                </a:solidFill>
                <a:cs typeface="B Titr" panose="00000700000000000000" pitchFamily="2" charset="-78"/>
              </a:rPr>
              <a:t/>
            </a:r>
            <a:br>
              <a:rPr lang="fa-IR" sz="3200" dirty="0">
                <a:solidFill>
                  <a:srgbClr val="FF0000"/>
                </a:solidFill>
                <a:cs typeface="B Titr" panose="00000700000000000000" pitchFamily="2" charset="-78"/>
              </a:rPr>
            </a:br>
            <a:endParaRPr lang="en-US" sz="3200" dirty="0">
              <a:solidFill>
                <a:srgbClr val="FF0000"/>
              </a:solidFill>
              <a:cs typeface="B Titr" panose="00000700000000000000" pitchFamily="2" charset="-78"/>
            </a:endParaRPr>
          </a:p>
        </p:txBody>
      </p:sp>
    </p:spTree>
    <p:extLst>
      <p:ext uri="{BB962C8B-B14F-4D97-AF65-F5344CB8AC3E}">
        <p14:creationId xmlns:p14="http://schemas.microsoft.com/office/powerpoint/2010/main" val="27893868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dirty="0" smtClean="0">
                <a:cs typeface="B Titr" panose="00000700000000000000" pitchFamily="2" charset="-78"/>
              </a:rPr>
              <a:t>- </a:t>
            </a:r>
            <a:r>
              <a:rPr lang="fa-IR" dirty="0">
                <a:cs typeface="B Titr" panose="00000700000000000000" pitchFamily="2" charset="-78"/>
              </a:rPr>
              <a:t>مبتني بر روش راجرز است</a:t>
            </a:r>
          </a:p>
          <a:p>
            <a:pPr algn="r" rtl="1"/>
            <a:r>
              <a:rPr lang="fa-IR" dirty="0">
                <a:cs typeface="B Titr" panose="00000700000000000000" pitchFamily="2" charset="-78"/>
              </a:rPr>
              <a:t>- آگاه كردن بيمار از تواناييهايش</a:t>
            </a:r>
          </a:p>
          <a:p>
            <a:pPr algn="r" rtl="1"/>
            <a:r>
              <a:rPr lang="fa-IR" dirty="0">
                <a:cs typeface="B Titr" panose="00000700000000000000" pitchFamily="2" charset="-78"/>
              </a:rPr>
              <a:t>- پذيرش، توجه مثبت، خلوص دروني</a:t>
            </a:r>
          </a:p>
          <a:p>
            <a:pPr algn="r" rtl="1"/>
            <a:r>
              <a:rPr lang="fa-IR" dirty="0">
                <a:cs typeface="B Titr" panose="00000700000000000000" pitchFamily="2" charset="-78"/>
              </a:rPr>
              <a:t>همدلي يعني انعكاس درست آنچه كه درمانجو اظهار مي دارد.</a:t>
            </a:r>
          </a:p>
          <a:p>
            <a:pPr algn="r" rtl="1"/>
            <a:endParaRPr lang="en-US" dirty="0">
              <a:cs typeface="B Titr" panose="00000700000000000000" pitchFamily="2" charset="-78"/>
            </a:endParaRPr>
          </a:p>
        </p:txBody>
      </p:sp>
      <p:sp>
        <p:nvSpPr>
          <p:cNvPr id="2" name="Title 1"/>
          <p:cNvSpPr>
            <a:spLocks noGrp="1"/>
          </p:cNvSpPr>
          <p:nvPr>
            <p:ph type="title"/>
          </p:nvPr>
        </p:nvSpPr>
        <p:spPr/>
        <p:txBody>
          <a:bodyPr>
            <a:normAutofit/>
          </a:bodyPr>
          <a:lstStyle/>
          <a:p>
            <a:pPr algn="r" rtl="1"/>
            <a:r>
              <a:rPr lang="fa-IR" sz="3600" dirty="0">
                <a:cs typeface="B Titr" panose="00000700000000000000" pitchFamily="2" charset="-78"/>
              </a:rPr>
              <a:t>ابزار همدلي</a:t>
            </a:r>
            <a:br>
              <a:rPr lang="fa-IR" sz="3600" dirty="0">
                <a:cs typeface="B Titr" panose="00000700000000000000" pitchFamily="2" charset="-78"/>
              </a:rPr>
            </a:br>
            <a:endParaRPr lang="en-US" sz="3600" dirty="0">
              <a:cs typeface="B Titr" panose="00000700000000000000" pitchFamily="2" charset="-78"/>
            </a:endParaRPr>
          </a:p>
        </p:txBody>
      </p:sp>
    </p:spTree>
    <p:extLst>
      <p:ext uri="{BB962C8B-B14F-4D97-AF65-F5344CB8AC3E}">
        <p14:creationId xmlns:p14="http://schemas.microsoft.com/office/powerpoint/2010/main" val="26193134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09799"/>
            <a:ext cx="8665029" cy="4539343"/>
          </a:xfrm>
        </p:spPr>
        <p:txBody>
          <a:bodyPr>
            <a:noAutofit/>
          </a:bodyPr>
          <a:lstStyle/>
          <a:p>
            <a:pPr algn="r" rtl="1"/>
            <a:r>
              <a:rPr lang="fa-IR" sz="2000" dirty="0" smtClean="0">
                <a:cs typeface="B Titr" panose="00000700000000000000" pitchFamily="2" charset="-78"/>
              </a:rPr>
              <a:t>- </a:t>
            </a:r>
            <a:r>
              <a:rPr lang="fa-IR" sz="2000" dirty="0">
                <a:cs typeface="B Titr" panose="00000700000000000000" pitchFamily="2" charset="-78"/>
              </a:rPr>
              <a:t>توسعه ناهمخواني بين </a:t>
            </a:r>
            <a:r>
              <a:rPr lang="fa-IR" sz="2000" dirty="0" smtClean="0">
                <a:cs typeface="B Titr" panose="00000700000000000000" pitchFamily="2" charset="-78"/>
              </a:rPr>
              <a:t>مزاياي </a:t>
            </a:r>
            <a:r>
              <a:rPr lang="fa-IR" sz="2000" dirty="0">
                <a:cs typeface="B Titr" panose="00000700000000000000" pitchFamily="2" charset="-78"/>
              </a:rPr>
              <a:t>مصرف و عدم مصرف</a:t>
            </a:r>
          </a:p>
          <a:p>
            <a:pPr algn="r" rtl="1"/>
            <a:r>
              <a:rPr lang="fa-IR" sz="2000" dirty="0">
                <a:cs typeface="B Titr" panose="00000700000000000000" pitchFamily="2" charset="-78"/>
              </a:rPr>
              <a:t>- نشان دادن خطرات و شدت اثرات بيماري كه بيمار به آن واقف نيست، دادن بينش به دفاع هاي ناپخته بيمار، مقابله با مكانيزم انكار در مرحله غفلت و ناآگاهي اولين خط درمان مصاحبه انگيزشي است.</a:t>
            </a:r>
          </a:p>
          <a:p>
            <a:pPr algn="r" rtl="1"/>
            <a:r>
              <a:rPr lang="fa-IR" sz="2000" dirty="0">
                <a:cs typeface="B Titr" panose="00000700000000000000" pitchFamily="2" charset="-78"/>
              </a:rPr>
              <a:t>- سلامتي جسمي و رواني</a:t>
            </a:r>
          </a:p>
          <a:p>
            <a:pPr algn="r" rtl="1"/>
            <a:r>
              <a:rPr lang="fa-IR" sz="2000" dirty="0">
                <a:cs typeface="B Titr" panose="00000700000000000000" pitchFamily="2" charset="-78"/>
              </a:rPr>
              <a:t>- حفظ نظام خانواده</a:t>
            </a:r>
          </a:p>
          <a:p>
            <a:pPr algn="r" rtl="1"/>
            <a:r>
              <a:rPr lang="fa-IR" sz="2000" dirty="0">
                <a:cs typeface="B Titr" panose="00000700000000000000" pitchFamily="2" charset="-78"/>
              </a:rPr>
              <a:t>- حرمت اجتماعي</a:t>
            </a:r>
          </a:p>
          <a:p>
            <a:pPr algn="r" rtl="1"/>
            <a:r>
              <a:rPr lang="fa-IR" sz="2000" dirty="0">
                <a:cs typeface="B Titr" panose="00000700000000000000" pitchFamily="2" charset="-78"/>
              </a:rPr>
              <a:t>- غيرت و تعصب به ....</a:t>
            </a:r>
          </a:p>
          <a:p>
            <a:pPr algn="r" rtl="1"/>
            <a:r>
              <a:rPr lang="fa-IR" sz="2000" dirty="0">
                <a:cs typeface="B Titr" panose="00000700000000000000" pitchFamily="2" charset="-78"/>
              </a:rPr>
              <a:t>- زندگي سخت گذشته و زندگي شرافت مندانه</a:t>
            </a:r>
          </a:p>
          <a:p>
            <a:pPr algn="r" rtl="1"/>
            <a:r>
              <a:rPr lang="fa-IR" sz="2000" dirty="0">
                <a:cs typeface="B Titr" panose="00000700000000000000" pitchFamily="2" charset="-78"/>
              </a:rPr>
              <a:t>- تضاد بين هزينه هاي تصوري و واقعي همبسته با سوء مصرف مواد</a:t>
            </a:r>
          </a:p>
          <a:p>
            <a:pPr algn="r" rtl="1"/>
            <a:r>
              <a:rPr lang="fa-IR" sz="2000" dirty="0">
                <a:cs typeface="B Titr" panose="00000700000000000000" pitchFamily="2" charset="-78"/>
              </a:rPr>
              <a:t>هدف در اين قسمت رساندن بيمار به دركي عميق از اهداف آني و بلند مدت زندگي درمانجو است و سسپس روشن كردن تصميم هاي او براي رسيدن به اين اهداف.</a:t>
            </a:r>
          </a:p>
          <a:p>
            <a:pPr algn="r" rtl="1"/>
            <a:endParaRPr lang="en-US" sz="2000" dirty="0">
              <a:cs typeface="B Titr" panose="00000700000000000000" pitchFamily="2" charset="-78"/>
            </a:endParaRPr>
          </a:p>
        </p:txBody>
      </p:sp>
      <p:sp>
        <p:nvSpPr>
          <p:cNvPr id="2" name="Title 1"/>
          <p:cNvSpPr>
            <a:spLocks noGrp="1"/>
          </p:cNvSpPr>
          <p:nvPr>
            <p:ph type="title"/>
          </p:nvPr>
        </p:nvSpPr>
        <p:spPr/>
        <p:txBody>
          <a:bodyPr>
            <a:normAutofit/>
          </a:bodyPr>
          <a:lstStyle/>
          <a:p>
            <a:pPr algn="r" rtl="1"/>
            <a:r>
              <a:rPr lang="fa-IR" sz="3600" dirty="0">
                <a:cs typeface="B Titr" panose="00000700000000000000" pitchFamily="2" charset="-78"/>
              </a:rPr>
              <a:t>ايجاد تضاد</a:t>
            </a:r>
            <a:br>
              <a:rPr lang="fa-IR" sz="3600" dirty="0">
                <a:cs typeface="B Titr" panose="00000700000000000000" pitchFamily="2" charset="-78"/>
              </a:rPr>
            </a:br>
            <a:endParaRPr lang="en-US" sz="3600" dirty="0">
              <a:cs typeface="B Titr" panose="00000700000000000000" pitchFamily="2" charset="-78"/>
            </a:endParaRPr>
          </a:p>
        </p:txBody>
      </p:sp>
    </p:spTree>
    <p:extLst>
      <p:ext uri="{BB962C8B-B14F-4D97-AF65-F5344CB8AC3E}">
        <p14:creationId xmlns:p14="http://schemas.microsoft.com/office/powerpoint/2010/main" val="12517483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smtClean="0">
                <a:cs typeface="B Titr" panose="00000700000000000000" pitchFamily="2" charset="-78"/>
              </a:rPr>
              <a:t>- </a:t>
            </a:r>
            <a:r>
              <a:rPr lang="fa-IR" sz="2800" dirty="0">
                <a:cs typeface="B Titr" panose="00000700000000000000" pitchFamily="2" charset="-78"/>
              </a:rPr>
              <a:t>استفاده از انعكاس</a:t>
            </a:r>
          </a:p>
          <a:p>
            <a:pPr algn="r" rtl="1"/>
            <a:r>
              <a:rPr lang="fa-IR" sz="2800" dirty="0">
                <a:cs typeface="B Titr" panose="00000700000000000000" pitchFamily="2" charset="-78"/>
              </a:rPr>
              <a:t>- اجتناب از مواجه سازي</a:t>
            </a:r>
          </a:p>
          <a:p>
            <a:pPr algn="r" rtl="1"/>
            <a:r>
              <a:rPr lang="fa-IR" sz="2800" dirty="0">
                <a:cs typeface="B Titr" panose="00000700000000000000" pitchFamily="2" charset="-78"/>
              </a:rPr>
              <a:t>- گوش دادن فعال به بيان ناكامي هاي بيمار</a:t>
            </a:r>
          </a:p>
          <a:p>
            <a:pPr algn="r" rtl="1"/>
            <a:r>
              <a:rPr lang="fa-IR" sz="2800" dirty="0">
                <a:cs typeface="B Titr" panose="00000700000000000000" pitchFamily="2" charset="-78"/>
              </a:rPr>
              <a:t>- استفاده از خنثي بودن</a:t>
            </a:r>
          </a:p>
          <a:p>
            <a:pPr algn="r" rtl="1"/>
            <a:endParaRPr lang="en-US" sz="2800" dirty="0">
              <a:cs typeface="B Titr" panose="00000700000000000000" pitchFamily="2" charset="-78"/>
            </a:endParaRPr>
          </a:p>
        </p:txBody>
      </p:sp>
      <p:sp>
        <p:nvSpPr>
          <p:cNvPr id="2" name="Title 1"/>
          <p:cNvSpPr>
            <a:spLocks noGrp="1"/>
          </p:cNvSpPr>
          <p:nvPr>
            <p:ph type="title"/>
          </p:nvPr>
        </p:nvSpPr>
        <p:spPr/>
        <p:txBody>
          <a:bodyPr>
            <a:noAutofit/>
          </a:bodyPr>
          <a:lstStyle/>
          <a:p>
            <a:pPr algn="r"/>
            <a:r>
              <a:rPr lang="fa-IR" dirty="0">
                <a:cs typeface="B Titr" panose="00000700000000000000" pitchFamily="2" charset="-78"/>
              </a:rPr>
              <a:t>مدارا با مقاومت</a:t>
            </a:r>
            <a:br>
              <a:rPr lang="fa-IR" dirty="0">
                <a:cs typeface="B Titr" panose="00000700000000000000" pitchFamily="2" charset="-78"/>
              </a:rPr>
            </a:br>
            <a:endParaRPr lang="en-US" dirty="0">
              <a:cs typeface="B Titr" panose="00000700000000000000" pitchFamily="2" charset="-78"/>
            </a:endParaRPr>
          </a:p>
        </p:txBody>
      </p:sp>
    </p:spTree>
    <p:extLst>
      <p:ext uri="{BB962C8B-B14F-4D97-AF65-F5344CB8AC3E}">
        <p14:creationId xmlns:p14="http://schemas.microsoft.com/office/powerpoint/2010/main" val="13624530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3401" y="1752600"/>
            <a:ext cx="7747000" cy="4373563"/>
          </a:xfrm>
        </p:spPr>
        <p:txBody>
          <a:bodyPr/>
          <a:lstStyle/>
          <a:p>
            <a:pPr algn="r" rtl="1"/>
            <a:r>
              <a:rPr lang="fa-IR" dirty="0" smtClean="0">
                <a:cs typeface="B Titr" panose="00000700000000000000" pitchFamily="2" charset="-78"/>
              </a:rPr>
              <a:t>تلاش برای متقاعدکردن مراجع که مشکل دارد </a:t>
            </a:r>
          </a:p>
          <a:p>
            <a:pPr algn="r" rtl="1"/>
            <a:r>
              <a:rPr lang="fa-IR" dirty="0" smtClean="0">
                <a:cs typeface="B Titr" panose="00000700000000000000" pitchFamily="2" charset="-78"/>
              </a:rPr>
              <a:t>بحث در مورد مزایای تغییر </a:t>
            </a:r>
          </a:p>
          <a:p>
            <a:pPr algn="r" rtl="1"/>
            <a:r>
              <a:rPr lang="fa-IR" dirty="0" smtClean="0">
                <a:cs typeface="B Titr" panose="00000700000000000000" pitchFamily="2" charset="-78"/>
              </a:rPr>
              <a:t>هشدار برای پیامدهای تغییر نکردن </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cs typeface="B Titr" panose="00000700000000000000" pitchFamily="2" charset="-78"/>
              </a:rPr>
              <a:t>چه رفتارهایی مقاومت را افزایش می دهد:</a:t>
            </a:r>
            <a:endParaRPr lang="en-US" sz="3200" dirty="0">
              <a:cs typeface="B Titr" panose="00000700000000000000" pitchFamily="2" charset="-78"/>
            </a:endParaRPr>
          </a:p>
        </p:txBody>
      </p:sp>
    </p:spTree>
    <p:extLst>
      <p:ext uri="{BB962C8B-B14F-4D97-AF65-F5344CB8AC3E}">
        <p14:creationId xmlns:p14="http://schemas.microsoft.com/office/powerpoint/2010/main" val="2373032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800" dirty="0" smtClean="0">
                <a:cs typeface="B Titr" panose="00000700000000000000" pitchFamily="2" charset="-78"/>
              </a:rPr>
              <a:t>- </a:t>
            </a:r>
            <a:r>
              <a:rPr lang="fa-IR" sz="2800" dirty="0">
                <a:cs typeface="B Titr" panose="00000700000000000000" pitchFamily="2" charset="-78"/>
              </a:rPr>
              <a:t>بررسي موفقيت هاي گذشته بيمار</a:t>
            </a:r>
          </a:p>
          <a:p>
            <a:pPr algn="r" rtl="1"/>
            <a:r>
              <a:rPr lang="fa-IR" sz="2800" dirty="0">
                <a:cs typeface="B Titr" panose="00000700000000000000" pitchFamily="2" charset="-78"/>
              </a:rPr>
              <a:t>- اشاره به توانمنديها ی</a:t>
            </a:r>
            <a:r>
              <a:rPr lang="fa-IR" sz="2800" dirty="0" smtClean="0">
                <a:cs typeface="B Titr" panose="00000700000000000000" pitchFamily="2" charset="-78"/>
              </a:rPr>
              <a:t> </a:t>
            </a:r>
            <a:r>
              <a:rPr lang="fa-IR" sz="2800" dirty="0">
                <a:cs typeface="B Titr" panose="00000700000000000000" pitchFamily="2" charset="-78"/>
              </a:rPr>
              <a:t>بيمار</a:t>
            </a:r>
          </a:p>
          <a:p>
            <a:pPr algn="r" rtl="1"/>
            <a:endParaRPr lang="en-US" sz="2800" dirty="0">
              <a:cs typeface="B Titr" panose="00000700000000000000" pitchFamily="2" charset="-78"/>
            </a:endParaRPr>
          </a:p>
        </p:txBody>
      </p:sp>
      <p:sp>
        <p:nvSpPr>
          <p:cNvPr id="2" name="Title 1"/>
          <p:cNvSpPr>
            <a:spLocks noGrp="1"/>
          </p:cNvSpPr>
          <p:nvPr>
            <p:ph type="title"/>
          </p:nvPr>
        </p:nvSpPr>
        <p:spPr/>
        <p:txBody>
          <a:bodyPr>
            <a:noAutofit/>
          </a:bodyPr>
          <a:lstStyle/>
          <a:p>
            <a:pPr algn="r" rtl="1"/>
            <a:r>
              <a:rPr lang="fa-IR" sz="3600" dirty="0">
                <a:cs typeface="B Titr" panose="00000700000000000000" pitchFamily="2" charset="-78"/>
              </a:rPr>
              <a:t>حمايت از خود كارآمدي</a:t>
            </a:r>
            <a:br>
              <a:rPr lang="fa-IR" sz="3600" dirty="0">
                <a:cs typeface="B Titr" panose="00000700000000000000" pitchFamily="2" charset="-78"/>
              </a:rPr>
            </a:br>
            <a:endParaRPr lang="en-US" sz="3600" dirty="0">
              <a:cs typeface="B Titr" panose="00000700000000000000" pitchFamily="2" charset="-78"/>
            </a:endParaRPr>
          </a:p>
        </p:txBody>
      </p:sp>
    </p:spTree>
    <p:extLst>
      <p:ext uri="{BB962C8B-B14F-4D97-AF65-F5344CB8AC3E}">
        <p14:creationId xmlns:p14="http://schemas.microsoft.com/office/powerpoint/2010/main" val="8854986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72067" y="1905000"/>
            <a:ext cx="8043333" cy="4221163"/>
          </a:xfrm>
        </p:spPr>
        <p:txBody>
          <a:bodyPr/>
          <a:lstStyle/>
          <a:p>
            <a:pPr algn="r" rtl="1"/>
            <a:r>
              <a:rPr lang="fa-IR" dirty="0" smtClean="0">
                <a:cs typeface="B Titr" panose="00000700000000000000" pitchFamily="2" charset="-78"/>
              </a:rPr>
              <a:t>مقاومت در برابر بازتاب های اصلاحی</a:t>
            </a:r>
          </a:p>
          <a:p>
            <a:pPr algn="r" rtl="1"/>
            <a:r>
              <a:rPr lang="fa-IR" dirty="0" smtClean="0">
                <a:cs typeface="B Titr" panose="00000700000000000000" pitchFamily="2" charset="-78"/>
              </a:rPr>
              <a:t>درک انگیزه مراجع </a:t>
            </a:r>
          </a:p>
          <a:p>
            <a:pPr algn="r" rtl="1"/>
            <a:r>
              <a:rPr lang="fa-IR" dirty="0" smtClean="0">
                <a:cs typeface="B Titr" panose="00000700000000000000" pitchFamily="2" charset="-78"/>
              </a:rPr>
              <a:t>گوش دادن به مراجع </a:t>
            </a:r>
          </a:p>
          <a:p>
            <a:pPr algn="r" rtl="1"/>
            <a:r>
              <a:rPr lang="fa-IR" dirty="0" smtClean="0">
                <a:cs typeface="B Titr" panose="00000700000000000000" pitchFamily="2" charset="-78"/>
              </a:rPr>
              <a:t>توانمندسازی مراجع </a:t>
            </a:r>
            <a:endParaRPr lang="en-US" dirty="0">
              <a:cs typeface="B Titr" panose="00000700000000000000" pitchFamily="2" charset="-78"/>
            </a:endParaRPr>
          </a:p>
        </p:txBody>
      </p:sp>
      <p:sp>
        <p:nvSpPr>
          <p:cNvPr id="2" name="Title 1"/>
          <p:cNvSpPr>
            <a:spLocks noGrp="1"/>
          </p:cNvSpPr>
          <p:nvPr>
            <p:ph type="title"/>
          </p:nvPr>
        </p:nvSpPr>
        <p:spPr/>
        <p:txBody>
          <a:bodyPr>
            <a:normAutofit/>
          </a:bodyPr>
          <a:lstStyle/>
          <a:p>
            <a:pPr algn="r"/>
            <a:r>
              <a:rPr lang="fa-IR" sz="3600" dirty="0" smtClean="0">
                <a:cs typeface="B Titr" panose="00000700000000000000" pitchFamily="2" charset="-78"/>
              </a:rPr>
              <a:t>اصول مصاحبه انگیزشی :</a:t>
            </a:r>
            <a:endParaRPr lang="en-US" sz="3600" dirty="0">
              <a:cs typeface="B Titr" panose="00000700000000000000" pitchFamily="2" charset="-78"/>
            </a:endParaRPr>
          </a:p>
        </p:txBody>
      </p:sp>
    </p:spTree>
    <p:extLst>
      <p:ext uri="{BB962C8B-B14F-4D97-AF65-F5344CB8AC3E}">
        <p14:creationId xmlns:p14="http://schemas.microsoft.com/office/powerpoint/2010/main" val="42872915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lvl="0" algn="r" rtl="1">
              <a:buClr>
                <a:srgbClr val="31B6FD"/>
              </a:buClr>
            </a:pPr>
            <a:r>
              <a:rPr lang="fa-IR" dirty="0" smtClean="0">
                <a:cs typeface="B Titr" panose="00000700000000000000" pitchFamily="2" charset="-78"/>
              </a:rPr>
              <a:t>مراجعین بطور طبیعی مردد هستند و تغییر را گاهی متحمل ،گاهی ضروری و گاهی غیرممکن می دانند </a:t>
            </a:r>
            <a:r>
              <a:rPr lang="fa-IR" dirty="0" smtClean="0">
                <a:solidFill>
                  <a:srgbClr val="073E87"/>
                </a:solidFill>
                <a:cs typeface="B Titr" panose="00000700000000000000" pitchFamily="2" charset="-78"/>
              </a:rPr>
              <a:t>و درمانگرباید تمایل فعال برای </a:t>
            </a:r>
            <a:r>
              <a:rPr lang="fa-IR" dirty="0">
                <a:solidFill>
                  <a:srgbClr val="073E87"/>
                </a:solidFill>
                <a:cs typeface="B Titr" panose="00000700000000000000" pitchFamily="2" charset="-78"/>
              </a:rPr>
              <a:t>حل مشکلاتی که احتمال تغییر مراجع را کاهش می </a:t>
            </a:r>
            <a:r>
              <a:rPr lang="fa-IR" dirty="0" smtClean="0">
                <a:solidFill>
                  <a:srgbClr val="073E87"/>
                </a:solidFill>
                <a:cs typeface="B Titr" panose="00000700000000000000" pitchFamily="2" charset="-78"/>
              </a:rPr>
              <a:t>دهد داشته باشد . </a:t>
            </a:r>
            <a:endParaRPr lang="fa-IR" dirty="0">
              <a:solidFill>
                <a:srgbClr val="073E87"/>
              </a:solidFill>
              <a:cs typeface="B Titr" panose="00000700000000000000" pitchFamily="2" charset="-78"/>
            </a:endParaRPr>
          </a:p>
          <a:p>
            <a:pPr algn="r" rtl="1"/>
            <a:r>
              <a:rPr lang="fa-IR" dirty="0" smtClean="0">
                <a:cs typeface="B Titr" panose="00000700000000000000" pitchFamily="2" charset="-78"/>
              </a:rPr>
              <a:t> .</a:t>
            </a:r>
            <a:endParaRPr lang="en-US" dirty="0">
              <a:cs typeface="B Titr" panose="00000700000000000000" pitchFamily="2" charset="-78"/>
            </a:endParaRPr>
          </a:p>
        </p:txBody>
      </p:sp>
      <p:sp>
        <p:nvSpPr>
          <p:cNvPr id="3" name="Title 2"/>
          <p:cNvSpPr>
            <a:spLocks noGrp="1"/>
          </p:cNvSpPr>
          <p:nvPr>
            <p:ph type="title"/>
          </p:nvPr>
        </p:nvSpPr>
        <p:spPr/>
        <p:txBody>
          <a:bodyPr/>
          <a:lstStyle/>
          <a:p>
            <a:pPr marL="274320" lvl="0" indent="-274320" rtl="1">
              <a:spcBef>
                <a:spcPct val="20000"/>
              </a:spcBef>
            </a:pPr>
            <a:r>
              <a:rPr lang="fa-IR" sz="2400" dirty="0">
                <a:solidFill>
                  <a:srgbClr val="FF0000"/>
                </a:solidFill>
                <a:ea typeface="+mn-ea"/>
                <a:cs typeface="B Titr" panose="00000700000000000000" pitchFamily="2" charset="-78"/>
              </a:rPr>
              <a:t>مقاومت در برابر بازتاب های اصلاحی</a:t>
            </a:r>
          </a:p>
        </p:txBody>
      </p:sp>
    </p:spTree>
    <p:extLst>
      <p:ext uri="{BB962C8B-B14F-4D97-AF65-F5344CB8AC3E}">
        <p14:creationId xmlns:p14="http://schemas.microsoft.com/office/powerpoint/2010/main" val="7554309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ما معتقدیم انگیزه در مراجع وجود دارد و ما باید آنرا پیدا کنیم و به او کمک کنیم تا انرا ارتقاء دهد .</a:t>
            </a:r>
            <a:endParaRPr lang="en-US" dirty="0">
              <a:cs typeface="B Titr" panose="00000700000000000000" pitchFamily="2" charset="-78"/>
            </a:endParaRPr>
          </a:p>
        </p:txBody>
      </p:sp>
      <p:sp>
        <p:nvSpPr>
          <p:cNvPr id="3" name="Title 2"/>
          <p:cNvSpPr>
            <a:spLocks noGrp="1"/>
          </p:cNvSpPr>
          <p:nvPr>
            <p:ph type="title"/>
          </p:nvPr>
        </p:nvSpPr>
        <p:spPr/>
        <p:txBody>
          <a:bodyPr/>
          <a:lstStyle/>
          <a:p>
            <a:pPr marL="274320" lvl="0" indent="-274320" rtl="1">
              <a:spcBef>
                <a:spcPct val="20000"/>
              </a:spcBef>
            </a:pPr>
            <a:r>
              <a:rPr lang="fa-IR" sz="2400" dirty="0">
                <a:solidFill>
                  <a:srgbClr val="FF0000"/>
                </a:solidFill>
                <a:ea typeface="+mn-ea"/>
                <a:cs typeface="B Titr" panose="00000700000000000000" pitchFamily="2" charset="-78"/>
              </a:rPr>
              <a:t>درک انگیزه مراجع </a:t>
            </a:r>
            <a:br>
              <a:rPr lang="fa-IR" sz="2400" dirty="0">
                <a:solidFill>
                  <a:srgbClr val="FF0000"/>
                </a:solidFill>
                <a:ea typeface="+mn-ea"/>
                <a:cs typeface="B Titr" panose="00000700000000000000" pitchFamily="2" charset="-78"/>
              </a:rPr>
            </a:br>
            <a:endParaRPr lang="en-US" dirty="0">
              <a:solidFill>
                <a:srgbClr val="FF0000"/>
              </a:solidFill>
            </a:endParaRPr>
          </a:p>
        </p:txBody>
      </p:sp>
    </p:spTree>
    <p:extLst>
      <p:ext uri="{BB962C8B-B14F-4D97-AF65-F5344CB8AC3E}">
        <p14:creationId xmlns:p14="http://schemas.microsoft.com/office/powerpoint/2010/main" val="23787236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ما باید فضایی ایجاد کنیم که مراجع با احساس امنیت تعارضات خود را بررسی کرده و با واقعیت ها روبرو شود .</a:t>
            </a:r>
          </a:p>
          <a:p>
            <a:pPr algn="r" rtl="1"/>
            <a:r>
              <a:rPr lang="fa-IR" dirty="0" smtClean="0">
                <a:cs typeface="B Titr" panose="00000700000000000000" pitchFamily="2" charset="-78"/>
              </a:rPr>
              <a:t>با همدلی این احساس را به مراجع منتقل می کنیم .</a:t>
            </a:r>
          </a:p>
          <a:p>
            <a:pPr algn="r" rtl="1"/>
            <a:r>
              <a:rPr lang="fa-IR" dirty="0" smtClean="0">
                <a:cs typeface="B Titr" panose="00000700000000000000" pitchFamily="2" charset="-78"/>
              </a:rPr>
              <a:t>پس گوش دادن باید انعکاسی باشد .</a:t>
            </a:r>
          </a:p>
          <a:p>
            <a:pPr algn="r" rtl="1"/>
            <a:r>
              <a:rPr lang="fa-IR" dirty="0" smtClean="0">
                <a:cs typeface="B Titr" panose="00000700000000000000" pitchFamily="2" charset="-78"/>
              </a:rPr>
              <a:t>باید مشکلات مراجع را از دید خود او ببیند . </a:t>
            </a:r>
            <a:endParaRPr lang="en-US" dirty="0">
              <a:cs typeface="B Titr" panose="00000700000000000000" pitchFamily="2" charset="-78"/>
            </a:endParaRPr>
          </a:p>
        </p:txBody>
      </p:sp>
      <p:sp>
        <p:nvSpPr>
          <p:cNvPr id="3" name="Title 2"/>
          <p:cNvSpPr>
            <a:spLocks noGrp="1"/>
          </p:cNvSpPr>
          <p:nvPr>
            <p:ph type="title"/>
          </p:nvPr>
        </p:nvSpPr>
        <p:spPr/>
        <p:txBody>
          <a:bodyPr/>
          <a:lstStyle/>
          <a:p>
            <a:pPr marL="274320" lvl="0" indent="-274320" rtl="1">
              <a:spcBef>
                <a:spcPct val="20000"/>
              </a:spcBef>
            </a:pPr>
            <a:r>
              <a:rPr lang="fa-IR" sz="2400" dirty="0">
                <a:solidFill>
                  <a:srgbClr val="FF0000"/>
                </a:solidFill>
                <a:ea typeface="+mn-ea"/>
                <a:cs typeface="B Titr" panose="00000700000000000000" pitchFamily="2" charset="-78"/>
              </a:rPr>
              <a:t>گوش دادن به مراجع </a:t>
            </a:r>
            <a:br>
              <a:rPr lang="fa-IR" sz="2400" dirty="0">
                <a:solidFill>
                  <a:srgbClr val="FF0000"/>
                </a:solidFill>
                <a:ea typeface="+mn-ea"/>
                <a:cs typeface="B Titr" panose="00000700000000000000" pitchFamily="2" charset="-78"/>
              </a:rPr>
            </a:br>
            <a:endParaRPr lang="en-US" dirty="0">
              <a:solidFill>
                <a:srgbClr val="FF0000"/>
              </a:solidFill>
            </a:endParaRPr>
          </a:p>
        </p:txBody>
      </p:sp>
    </p:spTree>
    <p:extLst>
      <p:ext uri="{BB962C8B-B14F-4D97-AF65-F5344CB8AC3E}">
        <p14:creationId xmlns:p14="http://schemas.microsoft.com/office/powerpoint/2010/main" val="14547726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Motivational Interview</a:t>
            </a:r>
            <a:endParaRPr lang="en-US" dirty="0"/>
          </a:p>
        </p:txBody>
      </p:sp>
      <p:sp>
        <p:nvSpPr>
          <p:cNvPr id="3" name="Subtitle 2"/>
          <p:cNvSpPr>
            <a:spLocks noGrp="1"/>
          </p:cNvSpPr>
          <p:nvPr>
            <p:ph type="subTitle" idx="1"/>
          </p:nvPr>
        </p:nvSpPr>
        <p:spPr/>
        <p:txBody>
          <a:bodyPr>
            <a:normAutofit lnSpcReduction="10000"/>
          </a:bodyPr>
          <a:lstStyle/>
          <a:p>
            <a:r>
              <a:rPr lang="en-US" dirty="0" smtClean="0">
                <a:hlinkClick r:id="rId2"/>
              </a:rPr>
              <a:t>ghhakimzadeh@yahoo.com</a:t>
            </a:r>
            <a:endParaRPr lang="en-US" dirty="0"/>
          </a:p>
          <a:p>
            <a:r>
              <a:rPr lang="en-US" dirty="0" err="1" smtClean="0"/>
              <a:t>Dr.hakimzadeh</a:t>
            </a:r>
            <a:endParaRPr lang="en-US" dirty="0" smtClean="0"/>
          </a:p>
          <a:p>
            <a:r>
              <a:rPr lang="en-US" dirty="0" err="1" smtClean="0"/>
              <a:t>Phd</a:t>
            </a:r>
            <a:r>
              <a:rPr lang="en-US" dirty="0" smtClean="0"/>
              <a:t> in psychology</a:t>
            </a:r>
          </a:p>
          <a:p>
            <a:r>
              <a:rPr lang="en-US" dirty="0" smtClean="0"/>
              <a:t>Post doc </a:t>
            </a:r>
            <a:r>
              <a:rPr lang="en-US" smtClean="0"/>
              <a:t>in addiction</a:t>
            </a:r>
            <a:endParaRPr lang="en-US" dirty="0"/>
          </a:p>
        </p:txBody>
      </p:sp>
    </p:spTree>
    <p:extLst>
      <p:ext uri="{BB962C8B-B14F-4D97-AF65-F5344CB8AC3E}">
        <p14:creationId xmlns:p14="http://schemas.microsoft.com/office/powerpoint/2010/main" val="106555631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ما معتقدیم اگر تغییری قرار است اتفاق بیفتد مراجع باید وارد این فرایند شود .</a:t>
            </a:r>
          </a:p>
          <a:p>
            <a:pPr algn="r" rtl="1"/>
            <a:r>
              <a:rPr lang="fa-IR" dirty="0" smtClean="0">
                <a:cs typeface="B Titr" panose="00000700000000000000" pitchFamily="2" charset="-78"/>
              </a:rPr>
              <a:t>و اعتقاد داریم خود مراجع توانمندیهایی دارد که اگر تصمیم بگیرد میتواند تغییر را اعمال کند . </a:t>
            </a:r>
          </a:p>
          <a:p>
            <a:pPr algn="r" rtl="1"/>
            <a:r>
              <a:rPr lang="fa-IR" dirty="0" smtClean="0">
                <a:cs typeface="B Titr" panose="00000700000000000000" pitchFamily="2" charset="-78"/>
              </a:rPr>
              <a:t>پس باید </a:t>
            </a:r>
            <a:r>
              <a:rPr lang="en-US" dirty="0" smtClean="0">
                <a:cs typeface="B Titr" panose="00000700000000000000" pitchFamily="2" charset="-78"/>
              </a:rPr>
              <a:t>self efficacy </a:t>
            </a:r>
            <a:r>
              <a:rPr lang="fa-IR" dirty="0" smtClean="0">
                <a:cs typeface="B Titr" panose="00000700000000000000" pitchFamily="2" charset="-78"/>
              </a:rPr>
              <a:t> یا خود کارآمدی را در او ایجاد کنیم .</a:t>
            </a:r>
            <a:endParaRPr lang="en-US" dirty="0">
              <a:cs typeface="B Titr" panose="00000700000000000000" pitchFamily="2" charset="-78"/>
            </a:endParaRPr>
          </a:p>
        </p:txBody>
      </p:sp>
      <p:sp>
        <p:nvSpPr>
          <p:cNvPr id="3" name="Title 2"/>
          <p:cNvSpPr>
            <a:spLocks noGrp="1"/>
          </p:cNvSpPr>
          <p:nvPr>
            <p:ph type="title"/>
          </p:nvPr>
        </p:nvSpPr>
        <p:spPr/>
        <p:txBody>
          <a:bodyPr/>
          <a:lstStyle/>
          <a:p>
            <a:pPr marL="274320" lvl="0" indent="-274320" rtl="1">
              <a:spcBef>
                <a:spcPct val="20000"/>
              </a:spcBef>
            </a:pPr>
            <a:r>
              <a:rPr lang="fa-IR" sz="2400" dirty="0">
                <a:solidFill>
                  <a:srgbClr val="FF0000"/>
                </a:solidFill>
                <a:ea typeface="+mn-ea"/>
                <a:cs typeface="B Titr" panose="00000700000000000000" pitchFamily="2" charset="-78"/>
              </a:rPr>
              <a:t>توانمندسازی مراجع </a:t>
            </a:r>
            <a:r>
              <a:rPr lang="en-US" sz="2400" dirty="0">
                <a:solidFill>
                  <a:srgbClr val="FF0000"/>
                </a:solidFill>
                <a:ea typeface="+mn-ea"/>
                <a:cs typeface="B Titr" panose="00000700000000000000" pitchFamily="2" charset="-78"/>
              </a:rPr>
              <a:t/>
            </a:r>
            <a:br>
              <a:rPr lang="en-US" sz="2400" dirty="0">
                <a:solidFill>
                  <a:srgbClr val="FF0000"/>
                </a:solidFill>
                <a:ea typeface="+mn-ea"/>
                <a:cs typeface="B Titr" panose="00000700000000000000" pitchFamily="2" charset="-78"/>
              </a:rPr>
            </a:br>
            <a:endParaRPr lang="en-US" dirty="0">
              <a:solidFill>
                <a:srgbClr val="FF0000"/>
              </a:solidFill>
            </a:endParaRPr>
          </a:p>
        </p:txBody>
      </p:sp>
    </p:spTree>
    <p:extLst>
      <p:ext uri="{BB962C8B-B14F-4D97-AF65-F5344CB8AC3E}">
        <p14:creationId xmlns:p14="http://schemas.microsoft.com/office/powerpoint/2010/main" val="34154553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err="1" smtClean="0">
                <a:latin typeface="Bookman Old Style" panose="02050604050505020204" pitchFamily="18" charset="0"/>
              </a:rPr>
              <a:t>Openeded</a:t>
            </a:r>
            <a:r>
              <a:rPr lang="en-US" dirty="0" smtClean="0">
                <a:latin typeface="Bookman Old Style" panose="02050604050505020204" pitchFamily="18" charset="0"/>
              </a:rPr>
              <a:t> question</a:t>
            </a:r>
          </a:p>
          <a:p>
            <a:r>
              <a:rPr lang="en-US" dirty="0" smtClean="0">
                <a:latin typeface="Bookman Old Style" panose="02050604050505020204" pitchFamily="18" charset="0"/>
              </a:rPr>
              <a:t>Affirmation</a:t>
            </a:r>
          </a:p>
          <a:p>
            <a:r>
              <a:rPr lang="en-US" dirty="0" smtClean="0">
                <a:latin typeface="Bookman Old Style" panose="02050604050505020204" pitchFamily="18" charset="0"/>
              </a:rPr>
              <a:t>Reactional listing</a:t>
            </a:r>
          </a:p>
          <a:p>
            <a:r>
              <a:rPr lang="en-US" dirty="0" err="1" smtClean="0">
                <a:latin typeface="Bookman Old Style" panose="02050604050505020204" pitchFamily="18" charset="0"/>
              </a:rPr>
              <a:t>Sumeries</a:t>
            </a:r>
            <a:endParaRPr lang="en-US" dirty="0">
              <a:latin typeface="Bookman Old Style" panose="02050604050505020204" pitchFamily="18" charset="0"/>
            </a:endParaRPr>
          </a:p>
        </p:txBody>
      </p:sp>
      <p:sp>
        <p:nvSpPr>
          <p:cNvPr id="3" name="Title 2"/>
          <p:cNvSpPr>
            <a:spLocks noGrp="1"/>
          </p:cNvSpPr>
          <p:nvPr>
            <p:ph type="title"/>
          </p:nvPr>
        </p:nvSpPr>
        <p:spPr/>
        <p:txBody>
          <a:bodyPr/>
          <a:lstStyle/>
          <a:p>
            <a:r>
              <a:rPr lang="en-US" dirty="0" smtClean="0">
                <a:solidFill>
                  <a:srgbClr val="FF0000"/>
                </a:solidFill>
                <a:latin typeface="Bookman Old Style" panose="02050604050505020204" pitchFamily="18" charset="0"/>
              </a:rPr>
              <a:t>OARS</a:t>
            </a:r>
            <a:endParaRPr lang="en-US" dirty="0">
              <a:solidFill>
                <a:srgbClr val="FF0000"/>
              </a:solidFill>
              <a:latin typeface="Bookman Old Style" panose="02050604050505020204" pitchFamily="18" charset="0"/>
            </a:endParaRPr>
          </a:p>
        </p:txBody>
      </p:sp>
    </p:spTree>
    <p:extLst>
      <p:ext uri="{BB962C8B-B14F-4D97-AF65-F5344CB8AC3E}">
        <p14:creationId xmlns:p14="http://schemas.microsoft.com/office/powerpoint/2010/main" val="21849642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76400"/>
            <a:ext cx="9144000" cy="5029200"/>
          </a:xfrm>
        </p:spPr>
        <p:txBody>
          <a:bodyPr>
            <a:noAutofit/>
          </a:bodyPr>
          <a:lstStyle/>
          <a:p>
            <a:pPr algn="r" rtl="1"/>
            <a:r>
              <a:rPr lang="fa-IR" dirty="0" smtClean="0">
                <a:cs typeface="B Titr" panose="00000700000000000000" pitchFamily="2" charset="-78"/>
              </a:rPr>
              <a:t>1</a:t>
            </a:r>
            <a:r>
              <a:rPr lang="fa-IR" dirty="0">
                <a:cs typeface="B Titr" panose="00000700000000000000" pitchFamily="2" charset="-78"/>
              </a:rPr>
              <a:t>. استفاده از پرسشهاي باز</a:t>
            </a:r>
          </a:p>
          <a:p>
            <a:pPr algn="r" rtl="1"/>
            <a:r>
              <a:rPr lang="fa-IR" dirty="0">
                <a:cs typeface="B Titr" panose="00000700000000000000" pitchFamily="2" charset="-78"/>
              </a:rPr>
              <a:t>2. گوش دادن انعكاسي (احساس نهايي و قصد نهايي مبهم را كلامي و </a:t>
            </a:r>
            <a:r>
              <a:rPr lang="fa-IR" dirty="0" smtClean="0">
                <a:cs typeface="B Titr" panose="00000700000000000000" pitchFamily="2" charset="-78"/>
              </a:rPr>
              <a:t>روشن </a:t>
            </a:r>
            <a:r>
              <a:rPr lang="fa-IR" dirty="0">
                <a:cs typeface="B Titr" panose="00000700000000000000" pitchFamily="2" charset="-78"/>
              </a:rPr>
              <a:t>كنيد</a:t>
            </a:r>
            <a:r>
              <a:rPr lang="fa-IR" dirty="0" smtClean="0">
                <a:cs typeface="B Titr" panose="00000700000000000000" pitchFamily="2" charset="-78"/>
              </a:rPr>
              <a:t>)</a:t>
            </a:r>
            <a:endParaRPr lang="fa-IR" dirty="0">
              <a:cs typeface="B Titr" panose="00000700000000000000" pitchFamily="2" charset="-78"/>
            </a:endParaRPr>
          </a:p>
          <a:p>
            <a:pPr algn="r" rtl="1"/>
            <a:r>
              <a:rPr lang="fa-IR" dirty="0">
                <a:cs typeface="B Titr" panose="00000700000000000000" pitchFamily="2" charset="-78"/>
              </a:rPr>
              <a:t>3. تاييد كردن: تاييد تواناييهاي بيمار محور درمان است</a:t>
            </a:r>
          </a:p>
          <a:p>
            <a:pPr algn="r" rtl="1"/>
            <a:r>
              <a:rPr lang="fa-IR" dirty="0">
                <a:cs typeface="B Titr" panose="00000700000000000000" pitchFamily="2" charset="-78"/>
              </a:rPr>
              <a:t>4. خلاصه سازي: به منظور يكپارچه سازي اطلاعات از طريق، گرد آوري اطلاعات، مرتبط ساختن اطلاعات، </a:t>
            </a:r>
            <a:r>
              <a:rPr lang="fa-IR" dirty="0" smtClean="0">
                <a:cs typeface="B Titr" panose="00000700000000000000" pitchFamily="2" charset="-78"/>
              </a:rPr>
              <a:t>گذر </a:t>
            </a:r>
            <a:r>
              <a:rPr lang="fa-IR" dirty="0">
                <a:cs typeface="B Titr" panose="00000700000000000000" pitchFamily="2" charset="-78"/>
              </a:rPr>
              <a:t>از موضوعي به موضوع ديگر... و تصحيح اطلاعات غلط بيمار.</a:t>
            </a:r>
          </a:p>
          <a:p>
            <a:pPr algn="r" rtl="1"/>
            <a:r>
              <a:rPr lang="fa-IR" dirty="0">
                <a:cs typeface="B Titr" panose="00000700000000000000" pitchFamily="2" charset="-78"/>
              </a:rPr>
              <a:t>مثال:</a:t>
            </a:r>
          </a:p>
          <a:p>
            <a:pPr algn="r" rtl="1"/>
            <a:r>
              <a:rPr lang="fa-IR" dirty="0">
                <a:cs typeface="B Titr" panose="00000700000000000000" pitchFamily="2" charset="-78"/>
              </a:rPr>
              <a:t>چيزي كه من از گوش دادن صحبت هاي شما متوجه </a:t>
            </a:r>
            <a:r>
              <a:rPr lang="fa-IR" dirty="0" smtClean="0">
                <a:cs typeface="B Titr" panose="00000700000000000000" pitchFamily="2" charset="-78"/>
              </a:rPr>
              <a:t>شده ام </a:t>
            </a:r>
            <a:r>
              <a:rPr lang="fa-IR" dirty="0">
                <a:cs typeface="B Titr" panose="00000700000000000000" pitchFamily="2" charset="-78"/>
              </a:rPr>
              <a:t>اين است </a:t>
            </a:r>
            <a:r>
              <a:rPr lang="fa-IR" dirty="0" smtClean="0">
                <a:cs typeface="B Titr" panose="00000700000000000000" pitchFamily="2" charset="-78"/>
              </a:rPr>
              <a:t>که ..............</a:t>
            </a:r>
            <a:endParaRPr lang="fa-IR" dirty="0">
              <a:cs typeface="B Titr" panose="00000700000000000000" pitchFamily="2" charset="-78"/>
            </a:endParaRPr>
          </a:p>
          <a:p>
            <a:pPr marL="0" indent="0" algn="r" rtl="1">
              <a:buNone/>
            </a:pPr>
            <a:endParaRPr lang="en-US" dirty="0">
              <a:cs typeface="B Titr" panose="00000700000000000000" pitchFamily="2" charset="-78"/>
            </a:endParaRPr>
          </a:p>
        </p:txBody>
      </p:sp>
      <p:sp>
        <p:nvSpPr>
          <p:cNvPr id="2" name="Title 1"/>
          <p:cNvSpPr>
            <a:spLocks noGrp="1"/>
          </p:cNvSpPr>
          <p:nvPr>
            <p:ph type="title"/>
          </p:nvPr>
        </p:nvSpPr>
        <p:spPr/>
        <p:txBody>
          <a:bodyPr>
            <a:noAutofit/>
          </a:bodyPr>
          <a:lstStyle/>
          <a:p>
            <a:pPr algn="r" rtl="1"/>
            <a:r>
              <a:rPr lang="fa-IR" sz="3200" dirty="0">
                <a:solidFill>
                  <a:srgbClr val="FF0000"/>
                </a:solidFill>
                <a:cs typeface="B Titr" panose="00000700000000000000" pitchFamily="2" charset="-78"/>
              </a:rPr>
              <a:t>مهارت عمومي درمانگر</a:t>
            </a:r>
            <a:br>
              <a:rPr lang="fa-IR" sz="3200" dirty="0">
                <a:solidFill>
                  <a:srgbClr val="FF0000"/>
                </a:solidFill>
                <a:cs typeface="B Titr" panose="00000700000000000000" pitchFamily="2" charset="-78"/>
              </a:rPr>
            </a:br>
            <a:endParaRPr lang="en-US" sz="3200" dirty="0">
              <a:solidFill>
                <a:srgbClr val="FF0000"/>
              </a:solidFill>
              <a:cs typeface="B Titr" panose="00000700000000000000" pitchFamily="2" charset="-78"/>
            </a:endParaRPr>
          </a:p>
        </p:txBody>
      </p:sp>
    </p:spTree>
    <p:extLst>
      <p:ext uri="{BB962C8B-B14F-4D97-AF65-F5344CB8AC3E}">
        <p14:creationId xmlns:p14="http://schemas.microsoft.com/office/powerpoint/2010/main" val="41197685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lgn="r" rtl="1">
              <a:buNone/>
            </a:pPr>
            <a:r>
              <a:rPr lang="fa-IR" dirty="0" smtClean="0">
                <a:cs typeface="B Titr" panose="00000700000000000000" pitchFamily="2" charset="-78"/>
              </a:rPr>
              <a:t>تاکید برفراخوانی گفتار خاصی از مراجع گفته میشود . </a:t>
            </a:r>
            <a:endParaRPr lang="en-US" dirty="0">
              <a:cs typeface="B Titr" panose="00000700000000000000" pitchFamily="2" charset="-78"/>
            </a:endParaRPr>
          </a:p>
        </p:txBody>
      </p:sp>
      <p:sp>
        <p:nvSpPr>
          <p:cNvPr id="3" name="Title 2"/>
          <p:cNvSpPr>
            <a:spLocks noGrp="1"/>
          </p:cNvSpPr>
          <p:nvPr>
            <p:ph type="title"/>
          </p:nvPr>
        </p:nvSpPr>
        <p:spPr/>
        <p:txBody>
          <a:bodyPr/>
          <a:lstStyle/>
          <a:p>
            <a:pPr marL="274320" lvl="0" indent="-274320" rtl="1">
              <a:spcBef>
                <a:spcPct val="20000"/>
              </a:spcBef>
            </a:pPr>
            <a:r>
              <a:rPr lang="fa-IR" sz="2400" dirty="0">
                <a:solidFill>
                  <a:srgbClr val="FF0000"/>
                </a:solidFill>
                <a:ea typeface="+mn-ea"/>
                <a:cs typeface="B Titr" panose="00000700000000000000" pitchFamily="2" charset="-78"/>
              </a:rPr>
              <a:t>گفتگوی تغییر مدار </a:t>
            </a:r>
            <a:br>
              <a:rPr lang="fa-IR" sz="2400" dirty="0">
                <a:solidFill>
                  <a:srgbClr val="FF0000"/>
                </a:solidFill>
                <a:ea typeface="+mn-ea"/>
                <a:cs typeface="B Titr" panose="00000700000000000000" pitchFamily="2" charset="-78"/>
              </a:rPr>
            </a:br>
            <a:endParaRPr lang="en-US" dirty="0">
              <a:solidFill>
                <a:srgbClr val="FF0000"/>
              </a:solidFill>
              <a:cs typeface="B Titr" panose="00000700000000000000" pitchFamily="2" charset="-78"/>
            </a:endParaRPr>
          </a:p>
        </p:txBody>
      </p:sp>
    </p:spTree>
    <p:extLst>
      <p:ext uri="{BB962C8B-B14F-4D97-AF65-F5344CB8AC3E}">
        <p14:creationId xmlns:p14="http://schemas.microsoft.com/office/powerpoint/2010/main" val="23718541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sz="2000" dirty="0" smtClean="0">
                <a:cs typeface="B Titr" panose="00000700000000000000" pitchFamily="2" charset="-78"/>
              </a:rPr>
              <a:t>مصاحبه انگیزشی مثل ملودی یک آهنگ است و 3 قسمت دارد: </a:t>
            </a:r>
          </a:p>
          <a:p>
            <a:pPr algn="r" rtl="1"/>
            <a:r>
              <a:rPr lang="fa-IR" sz="2000" dirty="0" smtClean="0">
                <a:cs typeface="B Titr" panose="00000700000000000000" pitchFamily="2" charset="-78"/>
              </a:rPr>
              <a:t>همکاری بین درمانگر و مراجع</a:t>
            </a:r>
          </a:p>
          <a:p>
            <a:pPr algn="r" rtl="1"/>
            <a:r>
              <a:rPr lang="fa-IR" sz="2000" dirty="0" smtClean="0">
                <a:cs typeface="B Titr" panose="00000700000000000000" pitchFamily="2" charset="-78"/>
              </a:rPr>
              <a:t>فراخوانی یعنی بیرون کشیدن باورها و راه حل های مراجع</a:t>
            </a:r>
          </a:p>
          <a:p>
            <a:pPr algn="r" rtl="1"/>
            <a:r>
              <a:rPr lang="fa-IR" sz="2000" dirty="0" smtClean="0">
                <a:cs typeface="B Titr" panose="00000700000000000000" pitchFamily="2" charset="-78"/>
              </a:rPr>
              <a:t>خودمختاری یعنی در نهایت خود مراجع مسئول انتخاب مسیر خود هست .</a:t>
            </a:r>
            <a:endParaRPr lang="en-US" sz="2000" dirty="0">
              <a:cs typeface="B Titr" panose="00000700000000000000" pitchFamily="2" charset="-78"/>
            </a:endParaRPr>
          </a:p>
        </p:txBody>
      </p:sp>
      <p:sp>
        <p:nvSpPr>
          <p:cNvPr id="3" name="Title 2"/>
          <p:cNvSpPr>
            <a:spLocks noGrp="1"/>
          </p:cNvSpPr>
          <p:nvPr>
            <p:ph type="title"/>
          </p:nvPr>
        </p:nvSpPr>
        <p:spPr/>
        <p:txBody>
          <a:bodyPr/>
          <a:lstStyle/>
          <a:p>
            <a:pPr marL="274320" lvl="0" indent="-274320" rtl="1">
              <a:spcBef>
                <a:spcPct val="20000"/>
              </a:spcBef>
            </a:pPr>
            <a:r>
              <a:rPr lang="fa-IR" sz="2400" dirty="0">
                <a:solidFill>
                  <a:srgbClr val="FF0000"/>
                </a:solidFill>
                <a:ea typeface="+mn-ea"/>
                <a:cs typeface="B Titr" panose="00000700000000000000" pitchFamily="2" charset="-78"/>
              </a:rPr>
              <a:t>روح و نفس مصاحبه انگیزشی</a:t>
            </a:r>
            <a:r>
              <a:rPr lang="en-US" sz="2400" dirty="0">
                <a:solidFill>
                  <a:srgbClr val="FF0000"/>
                </a:solidFill>
                <a:ea typeface="+mn-ea"/>
                <a:cs typeface="B Titr" panose="00000700000000000000" pitchFamily="2" charset="-78"/>
              </a:rPr>
              <a:t/>
            </a:r>
            <a:br>
              <a:rPr lang="en-US" sz="2400" dirty="0">
                <a:solidFill>
                  <a:srgbClr val="FF0000"/>
                </a:solidFill>
                <a:ea typeface="+mn-ea"/>
                <a:cs typeface="B Titr" panose="00000700000000000000" pitchFamily="2" charset="-78"/>
              </a:rPr>
            </a:br>
            <a:endParaRPr lang="en-US" dirty="0">
              <a:solidFill>
                <a:srgbClr val="FF0000"/>
              </a:solidFill>
              <a:cs typeface="B Titr" panose="00000700000000000000" pitchFamily="2" charset="-78"/>
            </a:endParaRPr>
          </a:p>
        </p:txBody>
      </p:sp>
    </p:spTree>
    <p:extLst>
      <p:ext uri="{BB962C8B-B14F-4D97-AF65-F5344CB8AC3E}">
        <p14:creationId xmlns:p14="http://schemas.microsoft.com/office/powerpoint/2010/main" val="11996664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مصاحبه انگیزشی به کدام رفتار شبیه است ؟</a:t>
            </a:r>
          </a:p>
          <a:p>
            <a:pPr algn="r" rtl="1">
              <a:buFont typeface="Wingdings" panose="05000000000000000000" pitchFamily="2" charset="2"/>
              <a:buChar char="q"/>
            </a:pPr>
            <a:r>
              <a:rPr lang="fa-IR" dirty="0" smtClean="0">
                <a:cs typeface="B Titr" panose="00000700000000000000" pitchFamily="2" charset="-78"/>
              </a:rPr>
              <a:t>کشتی گرفتن</a:t>
            </a:r>
          </a:p>
          <a:p>
            <a:pPr algn="r" rtl="1">
              <a:buFont typeface="Wingdings" panose="05000000000000000000" pitchFamily="2" charset="2"/>
              <a:buChar char="q"/>
            </a:pPr>
            <a:r>
              <a:rPr lang="fa-IR" dirty="0" smtClean="0">
                <a:cs typeface="B Titr" panose="00000700000000000000" pitchFamily="2" charset="-78"/>
              </a:rPr>
              <a:t>ایستادن </a:t>
            </a:r>
          </a:p>
          <a:p>
            <a:pPr algn="r" rtl="1">
              <a:buFont typeface="Wingdings" panose="05000000000000000000" pitchFamily="2" charset="2"/>
              <a:buChar char="q"/>
            </a:pPr>
            <a:r>
              <a:rPr lang="fa-IR" dirty="0" smtClean="0">
                <a:cs typeface="B Titr" panose="00000700000000000000" pitchFamily="2" charset="-78"/>
              </a:rPr>
              <a:t>رقصیدن</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solidFill>
                  <a:srgbClr val="FF0000"/>
                </a:solidFill>
                <a:cs typeface="B Titr" panose="00000700000000000000" pitchFamily="2" charset="-78"/>
              </a:rPr>
              <a:t>استعاره</a:t>
            </a:r>
            <a:endParaRPr lang="en-US" sz="3200" dirty="0">
              <a:solidFill>
                <a:srgbClr val="FF0000"/>
              </a:solidFill>
              <a:cs typeface="B Titr" panose="00000700000000000000" pitchFamily="2" charset="-78"/>
            </a:endParaRPr>
          </a:p>
        </p:txBody>
      </p:sp>
    </p:spTree>
    <p:extLst>
      <p:ext uri="{BB962C8B-B14F-4D97-AF65-F5344CB8AC3E}">
        <p14:creationId xmlns:p14="http://schemas.microsoft.com/office/powerpoint/2010/main" val="27198202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8686800" cy="5257800"/>
          </a:xfrm>
        </p:spPr>
        <p:txBody>
          <a:bodyPr>
            <a:normAutofit/>
          </a:bodyPr>
          <a:lstStyle/>
          <a:p>
            <a:pPr algn="r" rtl="1">
              <a:buFont typeface="Wingdings" panose="05000000000000000000" pitchFamily="2" charset="2"/>
              <a:buChar char="q"/>
            </a:pPr>
            <a:r>
              <a:rPr lang="fa-IR" sz="2000" dirty="0" smtClean="0">
                <a:solidFill>
                  <a:schemeClr val="tx1"/>
                </a:solidFill>
                <a:cs typeface="B Titr" panose="00000700000000000000" pitchFamily="2" charset="-78"/>
              </a:rPr>
              <a:t>دستور دادن یا توصیه کردن</a:t>
            </a:r>
          </a:p>
          <a:p>
            <a:pPr algn="r" rtl="1">
              <a:buFont typeface="Wingdings" panose="05000000000000000000" pitchFamily="2" charset="2"/>
              <a:buChar char="q"/>
            </a:pPr>
            <a:r>
              <a:rPr lang="fa-IR" sz="2000" dirty="0" smtClean="0">
                <a:solidFill>
                  <a:schemeClr val="tx1"/>
                </a:solidFill>
                <a:cs typeface="B Titr" panose="00000700000000000000" pitchFamily="2" charset="-78"/>
              </a:rPr>
              <a:t>هشدار دادن یا تهدید کردن</a:t>
            </a:r>
          </a:p>
          <a:p>
            <a:pPr algn="r" rtl="1">
              <a:buFont typeface="Wingdings" panose="05000000000000000000" pitchFamily="2" charset="2"/>
              <a:buChar char="q"/>
            </a:pPr>
            <a:r>
              <a:rPr lang="fa-IR" sz="2000" dirty="0" smtClean="0">
                <a:solidFill>
                  <a:schemeClr val="tx1"/>
                </a:solidFill>
                <a:cs typeface="B Titr" panose="00000700000000000000" pitchFamily="2" charset="-78"/>
              </a:rPr>
              <a:t>متقاعد کردن با بحث و منطق</a:t>
            </a:r>
          </a:p>
          <a:p>
            <a:pPr algn="r" rtl="1">
              <a:buFont typeface="Wingdings" panose="05000000000000000000" pitchFamily="2" charset="2"/>
              <a:buChar char="q"/>
            </a:pPr>
            <a:r>
              <a:rPr lang="fa-IR" sz="2000" dirty="0" smtClean="0">
                <a:solidFill>
                  <a:schemeClr val="tx1"/>
                </a:solidFill>
                <a:cs typeface="B Titr" panose="00000700000000000000" pitchFamily="2" charset="-78"/>
              </a:rPr>
              <a:t>اطلاع دادن به مراجع در مورد وظایف او</a:t>
            </a:r>
          </a:p>
          <a:p>
            <a:pPr algn="r" rtl="1">
              <a:buFont typeface="Wingdings" panose="05000000000000000000" pitchFamily="2" charset="2"/>
              <a:buChar char="q"/>
            </a:pPr>
            <a:r>
              <a:rPr lang="fa-IR" sz="2000" dirty="0" smtClean="0">
                <a:solidFill>
                  <a:schemeClr val="tx1"/>
                </a:solidFill>
                <a:cs typeface="B Titr" panose="00000700000000000000" pitchFamily="2" charset="-78"/>
              </a:rPr>
              <a:t>قضاوت ،انتقاد ، مخالفت و مقصر دانستن </a:t>
            </a:r>
          </a:p>
          <a:p>
            <a:pPr algn="r" rtl="1">
              <a:buFont typeface="Wingdings" panose="05000000000000000000" pitchFamily="2" charset="2"/>
              <a:buChar char="q"/>
            </a:pPr>
            <a:r>
              <a:rPr lang="fa-IR" sz="2000" dirty="0" smtClean="0">
                <a:solidFill>
                  <a:schemeClr val="tx1"/>
                </a:solidFill>
                <a:cs typeface="B Titr" panose="00000700000000000000" pitchFamily="2" charset="-78"/>
              </a:rPr>
              <a:t>موافقت با تایید و تشویق</a:t>
            </a:r>
          </a:p>
          <a:p>
            <a:pPr algn="r" rtl="1">
              <a:buFont typeface="Wingdings" panose="05000000000000000000" pitchFamily="2" charset="2"/>
              <a:buChar char="q"/>
            </a:pPr>
            <a:r>
              <a:rPr lang="fa-IR" sz="2000" dirty="0" smtClean="0">
                <a:solidFill>
                  <a:schemeClr val="tx1"/>
                </a:solidFill>
                <a:cs typeface="B Titr" panose="00000700000000000000" pitchFamily="2" charset="-78"/>
              </a:rPr>
              <a:t>سرافکنده کردن ، تمسخر و برچسب زدن</a:t>
            </a:r>
          </a:p>
          <a:p>
            <a:pPr algn="r" rtl="1">
              <a:buFont typeface="Wingdings" panose="05000000000000000000" pitchFamily="2" charset="2"/>
              <a:buChar char="q"/>
            </a:pPr>
            <a:r>
              <a:rPr lang="fa-IR" sz="2000" dirty="0" smtClean="0">
                <a:solidFill>
                  <a:schemeClr val="tx1"/>
                </a:solidFill>
                <a:cs typeface="B Titr" panose="00000700000000000000" pitchFamily="2" charset="-78"/>
              </a:rPr>
              <a:t>تفسیر و تحلیل </a:t>
            </a:r>
          </a:p>
          <a:p>
            <a:pPr algn="r" rtl="1">
              <a:buFont typeface="Wingdings" panose="05000000000000000000" pitchFamily="2" charset="2"/>
              <a:buChar char="q"/>
            </a:pPr>
            <a:r>
              <a:rPr lang="fa-IR" sz="2000" dirty="0" smtClean="0">
                <a:solidFill>
                  <a:schemeClr val="tx1"/>
                </a:solidFill>
                <a:cs typeface="B Titr" panose="00000700000000000000" pitchFamily="2" charset="-78"/>
              </a:rPr>
              <a:t>اطمینان دادن </a:t>
            </a:r>
          </a:p>
          <a:p>
            <a:pPr algn="r" rtl="1">
              <a:buFont typeface="Wingdings" panose="05000000000000000000" pitchFamily="2" charset="2"/>
              <a:buChar char="q"/>
            </a:pPr>
            <a:r>
              <a:rPr lang="fa-IR" sz="2000" dirty="0" smtClean="0">
                <a:solidFill>
                  <a:schemeClr val="tx1"/>
                </a:solidFill>
                <a:cs typeface="B Titr" panose="00000700000000000000" pitchFamily="2" charset="-78"/>
              </a:rPr>
              <a:t>سوال کردن و کاوش کردن </a:t>
            </a:r>
          </a:p>
          <a:p>
            <a:pPr algn="r" rtl="1">
              <a:buFont typeface="Wingdings" panose="05000000000000000000" pitchFamily="2" charset="2"/>
              <a:buChar char="q"/>
            </a:pPr>
            <a:r>
              <a:rPr lang="fa-IR" sz="2000" dirty="0" smtClean="0">
                <a:solidFill>
                  <a:schemeClr val="tx1"/>
                </a:solidFill>
                <a:cs typeface="B Titr" panose="00000700000000000000" pitchFamily="2" charset="-78"/>
              </a:rPr>
              <a:t>کناره گیری ،حواس پرتی و شوخ طبعی</a:t>
            </a:r>
          </a:p>
          <a:p>
            <a:pPr algn="r" rtl="1">
              <a:buFont typeface="Wingdings" panose="05000000000000000000" pitchFamily="2" charset="2"/>
              <a:buChar char="q"/>
            </a:pPr>
            <a:endParaRPr lang="fa-IR" sz="2000" dirty="0" smtClean="0">
              <a:solidFill>
                <a:schemeClr val="tx1"/>
              </a:solidFill>
              <a:cs typeface="B Titr" panose="00000700000000000000" pitchFamily="2" charset="-78"/>
            </a:endParaRPr>
          </a:p>
          <a:p>
            <a:pPr algn="r" rtl="1">
              <a:buFont typeface="Wingdings" panose="05000000000000000000" pitchFamily="2" charset="2"/>
              <a:buChar char="q"/>
            </a:pPr>
            <a:endParaRPr lang="en-US" sz="2000" dirty="0">
              <a:solidFill>
                <a:schemeClr val="tx1"/>
              </a:solidFill>
              <a:cs typeface="B Titr" panose="00000700000000000000" pitchFamily="2" charset="-78"/>
            </a:endParaRPr>
          </a:p>
        </p:txBody>
      </p:sp>
      <p:sp>
        <p:nvSpPr>
          <p:cNvPr id="3" name="Title 2"/>
          <p:cNvSpPr>
            <a:spLocks noGrp="1"/>
          </p:cNvSpPr>
          <p:nvPr>
            <p:ph type="title"/>
          </p:nvPr>
        </p:nvSpPr>
        <p:spPr/>
        <p:txBody>
          <a:bodyPr>
            <a:normAutofit/>
          </a:bodyPr>
          <a:lstStyle/>
          <a:p>
            <a:pPr algn="r"/>
            <a:r>
              <a:rPr lang="fa-IR" sz="3200" dirty="0" smtClean="0">
                <a:cs typeface="B Titr" panose="00000700000000000000" pitchFamily="2" charset="-78"/>
              </a:rPr>
              <a:t>12 ایست بازرسی یا مانع برای پیشرفت و تغییر مراجع </a:t>
            </a:r>
            <a:endParaRPr lang="en-US" sz="3200" dirty="0">
              <a:cs typeface="B Titr" panose="00000700000000000000" pitchFamily="2" charset="-78"/>
            </a:endParaRPr>
          </a:p>
        </p:txBody>
      </p:sp>
    </p:spTree>
    <p:extLst>
      <p:ext uri="{BB962C8B-B14F-4D97-AF65-F5344CB8AC3E}">
        <p14:creationId xmlns:p14="http://schemas.microsoft.com/office/powerpoint/2010/main" val="2753223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fa-IR" sz="3600" dirty="0" smtClean="0">
                <a:cs typeface="B Titr" panose="00000700000000000000" pitchFamily="2" charset="-78"/>
              </a:rPr>
              <a:t>مدل ارتباطی توماس گوردن</a:t>
            </a:r>
            <a:endParaRPr lang="en-US" sz="3600" dirty="0">
              <a:cs typeface="B Titr" panose="00000700000000000000" pitchFamily="2" charset="-78"/>
            </a:endParaRPr>
          </a:p>
        </p:txBody>
      </p:sp>
      <p:sp>
        <p:nvSpPr>
          <p:cNvPr id="4" name="Rectangle 3"/>
          <p:cNvSpPr/>
          <p:nvPr/>
        </p:nvSpPr>
        <p:spPr>
          <a:xfrm>
            <a:off x="1981200" y="4724400"/>
            <a:ext cx="1828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5334000" y="4724400"/>
            <a:ext cx="1981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1172" y="3087687"/>
            <a:ext cx="1828800" cy="688975"/>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Arrow Connector 6"/>
          <p:cNvCxnSpPr>
            <a:stCxn id="5" idx="0"/>
          </p:cNvCxnSpPr>
          <p:nvPr/>
        </p:nvCxnSpPr>
        <p:spPr>
          <a:xfrm flipV="1">
            <a:off x="6324600" y="3776663"/>
            <a:ext cx="0" cy="947737"/>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9" name="Straight Arrow Connector 8"/>
          <p:cNvCxnSpPr>
            <a:stCxn id="2051" idx="1"/>
          </p:cNvCxnSpPr>
          <p:nvPr/>
        </p:nvCxnSpPr>
        <p:spPr>
          <a:xfrm flipH="1" flipV="1">
            <a:off x="3810000" y="3432174"/>
            <a:ext cx="1541172" cy="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1" name="Straight Arrow Connector 10"/>
          <p:cNvCxnSpPr/>
          <p:nvPr/>
        </p:nvCxnSpPr>
        <p:spPr>
          <a:xfrm flipH="1">
            <a:off x="2895600" y="3773486"/>
            <a:ext cx="24963" cy="950914"/>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3" name="Straight Arrow Connector 12"/>
          <p:cNvCxnSpPr>
            <a:stCxn id="4" idx="3"/>
            <a:endCxn id="5" idx="1"/>
          </p:cNvCxnSpPr>
          <p:nvPr/>
        </p:nvCxnSpPr>
        <p:spPr>
          <a:xfrm>
            <a:off x="3810000" y="5067300"/>
            <a:ext cx="1524000" cy="0"/>
          </a:xfrm>
          <a:prstGeom prst="straightConnector1">
            <a:avLst/>
          </a:prstGeom>
          <a:ln>
            <a:tailEnd type="arrow"/>
          </a:ln>
        </p:spPr>
        <p:style>
          <a:lnRef idx="3">
            <a:schemeClr val="accent5"/>
          </a:lnRef>
          <a:fillRef idx="0">
            <a:schemeClr val="accent5"/>
          </a:fillRef>
          <a:effectRef idx="2">
            <a:schemeClr val="accent5"/>
          </a:effectRef>
          <a:fontRef idx="minor">
            <a:schemeClr val="tx1"/>
          </a:fontRef>
        </p:style>
      </p:cxnSp>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78725" y="3087687"/>
            <a:ext cx="1931275" cy="685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791200" y="3200400"/>
            <a:ext cx="1143000" cy="369332"/>
          </a:xfrm>
          <a:prstGeom prst="rect">
            <a:avLst/>
          </a:prstGeom>
          <a:noFill/>
        </p:spPr>
        <p:txBody>
          <a:bodyPr wrap="square" rtlCol="0">
            <a:spAutoFit/>
          </a:bodyPr>
          <a:lstStyle/>
          <a:p>
            <a:r>
              <a:rPr lang="fa-IR" dirty="0" smtClean="0">
                <a:cs typeface="B Titr" panose="00000700000000000000" pitchFamily="2" charset="-78"/>
              </a:rPr>
              <a:t>نقطه ب</a:t>
            </a:r>
            <a:endParaRPr lang="en-US" dirty="0">
              <a:cs typeface="B Titr" panose="00000700000000000000" pitchFamily="2" charset="-78"/>
            </a:endParaRPr>
          </a:p>
        </p:txBody>
      </p:sp>
      <p:sp>
        <p:nvSpPr>
          <p:cNvPr id="15" name="TextBox 14"/>
          <p:cNvSpPr txBox="1"/>
          <p:nvPr/>
        </p:nvSpPr>
        <p:spPr>
          <a:xfrm>
            <a:off x="5867400" y="4876800"/>
            <a:ext cx="914400" cy="369332"/>
          </a:xfrm>
          <a:prstGeom prst="rect">
            <a:avLst/>
          </a:prstGeom>
          <a:noFill/>
        </p:spPr>
        <p:txBody>
          <a:bodyPr wrap="square" rtlCol="0">
            <a:spAutoFit/>
          </a:bodyPr>
          <a:lstStyle/>
          <a:p>
            <a:r>
              <a:rPr lang="fa-IR" dirty="0" smtClean="0">
                <a:cs typeface="B Titr" panose="00000700000000000000" pitchFamily="2" charset="-78"/>
              </a:rPr>
              <a:t>نقطه الف</a:t>
            </a:r>
            <a:endParaRPr lang="en-US" dirty="0">
              <a:cs typeface="B Titr" panose="00000700000000000000" pitchFamily="2" charset="-78"/>
            </a:endParaRPr>
          </a:p>
        </p:txBody>
      </p:sp>
      <p:sp>
        <p:nvSpPr>
          <p:cNvPr id="17" name="TextBox 16"/>
          <p:cNvSpPr txBox="1"/>
          <p:nvPr/>
        </p:nvSpPr>
        <p:spPr>
          <a:xfrm>
            <a:off x="2209800" y="4876800"/>
            <a:ext cx="1219200" cy="369332"/>
          </a:xfrm>
          <a:prstGeom prst="rect">
            <a:avLst/>
          </a:prstGeom>
          <a:noFill/>
        </p:spPr>
        <p:txBody>
          <a:bodyPr wrap="square" rtlCol="0">
            <a:spAutoFit/>
          </a:bodyPr>
          <a:lstStyle/>
          <a:p>
            <a:pPr algn="ctr"/>
            <a:r>
              <a:rPr lang="fa-IR" dirty="0" smtClean="0">
                <a:cs typeface="B Titr" panose="00000700000000000000" pitchFamily="2" charset="-78"/>
              </a:rPr>
              <a:t>نقطه د</a:t>
            </a:r>
            <a:endParaRPr lang="en-US" dirty="0">
              <a:cs typeface="B Titr" panose="00000700000000000000" pitchFamily="2" charset="-78"/>
            </a:endParaRPr>
          </a:p>
        </p:txBody>
      </p:sp>
      <p:sp>
        <p:nvSpPr>
          <p:cNvPr id="19" name="TextBox 18"/>
          <p:cNvSpPr txBox="1"/>
          <p:nvPr/>
        </p:nvSpPr>
        <p:spPr>
          <a:xfrm>
            <a:off x="2209800" y="3200400"/>
            <a:ext cx="1219200" cy="369332"/>
          </a:xfrm>
          <a:prstGeom prst="rect">
            <a:avLst/>
          </a:prstGeom>
          <a:noFill/>
        </p:spPr>
        <p:txBody>
          <a:bodyPr wrap="square" rtlCol="0">
            <a:spAutoFit/>
          </a:bodyPr>
          <a:lstStyle/>
          <a:p>
            <a:pPr algn="ctr"/>
            <a:r>
              <a:rPr lang="fa-IR" dirty="0" smtClean="0">
                <a:cs typeface="B Titr" panose="00000700000000000000" pitchFamily="2" charset="-78"/>
              </a:rPr>
              <a:t>نقطه ج</a:t>
            </a:r>
            <a:endParaRPr lang="en-US" dirty="0">
              <a:cs typeface="B Titr" panose="00000700000000000000" pitchFamily="2" charset="-78"/>
            </a:endParaRPr>
          </a:p>
        </p:txBody>
      </p:sp>
    </p:spTree>
    <p:extLst>
      <p:ext uri="{BB962C8B-B14F-4D97-AF65-F5344CB8AC3E}">
        <p14:creationId xmlns:p14="http://schemas.microsoft.com/office/powerpoint/2010/main" val="18691582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الف- آرمین فکر میکند که مطمئن نیستم بخواهم در درمان شرکت کنم </a:t>
            </a:r>
          </a:p>
          <a:p>
            <a:pPr algn="r" rtl="1"/>
            <a:r>
              <a:rPr lang="fa-IR" dirty="0" smtClean="0">
                <a:cs typeface="B Titr" panose="00000700000000000000" pitchFamily="2" charset="-78"/>
              </a:rPr>
              <a:t>ب- آرمین شاید بگوید مطمئن نیستم که این درمان بیخود رو بپذیرم </a:t>
            </a:r>
          </a:p>
          <a:p>
            <a:pPr algn="r" rtl="1"/>
            <a:r>
              <a:rPr lang="fa-IR" dirty="0" smtClean="0">
                <a:cs typeface="B Titr" panose="00000700000000000000" pitchFamily="2" charset="-78"/>
              </a:rPr>
              <a:t>ج- درمانگر می شنود که آرمین می گوید مطمئن نیستم شاید درمان بیخود باشد </a:t>
            </a:r>
          </a:p>
          <a:p>
            <a:pPr algn="r" rtl="1"/>
            <a:r>
              <a:rPr lang="fa-IR" dirty="0" smtClean="0">
                <a:cs typeface="B Titr" panose="00000700000000000000" pitchFamily="2" charset="-78"/>
              </a:rPr>
              <a:t>د- درمانگر شاید فکر کند که این گفته چند معنی دارد </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600" dirty="0" smtClean="0">
                <a:cs typeface="B Titr" panose="00000700000000000000" pitchFamily="2" charset="-78"/>
              </a:rPr>
              <a:t>تفسیر مدل </a:t>
            </a:r>
            <a:endParaRPr lang="en-US" sz="3600" dirty="0">
              <a:cs typeface="B Titr" panose="00000700000000000000" pitchFamily="2" charset="-78"/>
            </a:endParaRPr>
          </a:p>
        </p:txBody>
      </p:sp>
    </p:spTree>
    <p:extLst>
      <p:ext uri="{BB962C8B-B14F-4D97-AF65-F5344CB8AC3E}">
        <p14:creationId xmlns:p14="http://schemas.microsoft.com/office/powerpoint/2010/main" val="33087439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درمانگر باید بتواند نقطه د را به الف وصل کند یعنی بگوید :</a:t>
            </a:r>
          </a:p>
          <a:p>
            <a:pPr algn="r" rtl="1"/>
            <a:r>
              <a:rPr lang="fa-IR" dirty="0" smtClean="0">
                <a:cs typeface="B Titr" panose="00000700000000000000" pitchFamily="2" charset="-78"/>
              </a:rPr>
              <a:t>من فکر میکنم منظور آرمین این است که ......اما اجازه بدهید چک کنیم ببینیم درست است یا نه . </a:t>
            </a:r>
          </a:p>
          <a:p>
            <a:pPr algn="r" rtl="1"/>
            <a:r>
              <a:rPr lang="fa-IR" dirty="0" smtClean="0">
                <a:cs typeface="B Titr" panose="00000700000000000000" pitchFamily="2" charset="-78"/>
              </a:rPr>
              <a:t>نکته مهم :</a:t>
            </a:r>
          </a:p>
          <a:p>
            <a:pPr marL="0" indent="0" algn="r" rtl="1">
              <a:buNone/>
            </a:pPr>
            <a:r>
              <a:rPr lang="fa-IR" dirty="0" smtClean="0">
                <a:cs typeface="B Titr" panose="00000700000000000000" pitchFamily="2" charset="-78"/>
              </a:rPr>
              <a:t>گوش دادن انعکاسی پرسیدن سوال نیست بلکه جمله سازی است . یعنی :</a:t>
            </a:r>
          </a:p>
          <a:p>
            <a:pPr algn="r" rtl="1">
              <a:buFontTx/>
              <a:buChar char="-"/>
            </a:pPr>
            <a:r>
              <a:rPr lang="fa-IR" dirty="0" smtClean="0">
                <a:cs typeface="B Titr" panose="00000700000000000000" pitchFamily="2" charset="-78"/>
              </a:rPr>
              <a:t>شما مطمئن نیستید که می خواهید اینجا باشید ؟</a:t>
            </a:r>
          </a:p>
          <a:p>
            <a:pPr algn="r" rtl="1">
              <a:buFontTx/>
              <a:buChar char="-"/>
            </a:pPr>
            <a:r>
              <a:rPr lang="fa-IR" dirty="0" smtClean="0">
                <a:cs typeface="B Titr" panose="00000700000000000000" pitchFamily="2" charset="-78"/>
              </a:rPr>
              <a:t>شما </a:t>
            </a:r>
            <a:r>
              <a:rPr lang="fa-IR" dirty="0">
                <a:solidFill>
                  <a:srgbClr val="073E87"/>
                </a:solidFill>
                <a:cs typeface="B Titr" panose="00000700000000000000" pitchFamily="2" charset="-78"/>
              </a:rPr>
              <a:t>مطمئن نیستید </a:t>
            </a:r>
            <a:r>
              <a:rPr lang="fa-IR" dirty="0" smtClean="0">
                <a:solidFill>
                  <a:srgbClr val="073E87"/>
                </a:solidFill>
                <a:cs typeface="B Titr" panose="00000700000000000000" pitchFamily="2" charset="-78"/>
              </a:rPr>
              <a:t>، که </a:t>
            </a:r>
            <a:r>
              <a:rPr lang="fa-IR" dirty="0">
                <a:solidFill>
                  <a:srgbClr val="073E87"/>
                </a:solidFill>
                <a:cs typeface="B Titr" panose="00000700000000000000" pitchFamily="2" charset="-78"/>
              </a:rPr>
              <a:t>می خواهید اینجا </a:t>
            </a:r>
            <a:r>
              <a:rPr lang="fa-IR" dirty="0" smtClean="0">
                <a:solidFill>
                  <a:srgbClr val="073E87"/>
                </a:solidFill>
                <a:cs typeface="B Titr" panose="00000700000000000000" pitchFamily="2" charset="-78"/>
              </a:rPr>
              <a:t>باشید. </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solidFill>
                  <a:srgbClr val="FF0000"/>
                </a:solidFill>
                <a:cs typeface="B Titr" panose="00000700000000000000" pitchFamily="2" charset="-78"/>
              </a:rPr>
              <a:t>در یک مدل ارتباطی خوب</a:t>
            </a:r>
            <a:endParaRPr lang="en-US" sz="3200" dirty="0">
              <a:solidFill>
                <a:srgbClr val="FF0000"/>
              </a:solidFill>
              <a:cs typeface="B Titr" panose="00000700000000000000" pitchFamily="2" charset="-78"/>
            </a:endParaRPr>
          </a:p>
        </p:txBody>
      </p:sp>
    </p:spTree>
    <p:extLst>
      <p:ext uri="{BB962C8B-B14F-4D97-AF65-F5344CB8AC3E}">
        <p14:creationId xmlns:p14="http://schemas.microsoft.com/office/powerpoint/2010/main" val="4259885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just" rtl="1">
              <a:buNone/>
            </a:pPr>
            <a:r>
              <a:rPr lang="ar-SA" sz="2000" u="sng" dirty="0">
                <a:solidFill>
                  <a:schemeClr val="tx1"/>
                </a:solidFill>
                <a:ea typeface="Times New Roman"/>
                <a:cs typeface="B Titr" panose="00000700000000000000" pitchFamily="2" charset="-78"/>
              </a:rPr>
              <a:t>ویلیام میلر </a:t>
            </a:r>
            <a:r>
              <a:rPr lang="ar-SA" sz="2000" dirty="0">
                <a:solidFill>
                  <a:schemeClr val="tx1"/>
                </a:solidFill>
                <a:ea typeface="Times New Roman"/>
                <a:cs typeface="B Titr" panose="00000700000000000000" pitchFamily="2" charset="-78"/>
              </a:rPr>
              <a:t>رویکرد مصاحبه انگیزشی خود را </a:t>
            </a:r>
            <a:r>
              <a:rPr lang="ar-SA" sz="2000" u="sng" dirty="0">
                <a:solidFill>
                  <a:schemeClr val="tx1"/>
                </a:solidFill>
                <a:ea typeface="Times New Roman"/>
                <a:cs typeface="B Titr" panose="00000700000000000000" pitchFamily="2" charset="-78"/>
              </a:rPr>
              <a:t>رویکرد درمان جو مدارکوتاه مدت </a:t>
            </a:r>
            <a:r>
              <a:rPr lang="ar-SA" sz="2000" dirty="0">
                <a:solidFill>
                  <a:schemeClr val="tx1"/>
                </a:solidFill>
                <a:ea typeface="Times New Roman"/>
                <a:cs typeface="B Titr" panose="00000700000000000000" pitchFamily="2" charset="-78"/>
              </a:rPr>
              <a:t>و </a:t>
            </a:r>
            <a:r>
              <a:rPr lang="ar-SA" sz="2000" u="sng" dirty="0">
                <a:solidFill>
                  <a:schemeClr val="tx1"/>
                </a:solidFill>
                <a:ea typeface="Times New Roman"/>
                <a:cs typeface="B Titr" panose="00000700000000000000" pitchFamily="2" charset="-78"/>
              </a:rPr>
              <a:t>رهنمودی</a:t>
            </a:r>
            <a:r>
              <a:rPr lang="ar-SA" sz="2000" dirty="0">
                <a:solidFill>
                  <a:schemeClr val="tx1"/>
                </a:solidFill>
                <a:ea typeface="Times New Roman"/>
                <a:cs typeface="B Titr" panose="00000700000000000000" pitchFamily="2" charset="-78"/>
              </a:rPr>
              <a:t> توصیف می کند که هدف آن </a:t>
            </a:r>
            <a:r>
              <a:rPr lang="ar-SA" sz="2000" u="sng" dirty="0">
                <a:solidFill>
                  <a:schemeClr val="tx1"/>
                </a:solidFill>
                <a:ea typeface="Times New Roman"/>
                <a:cs typeface="B Titr" panose="00000700000000000000" pitchFamily="2" charset="-78"/>
              </a:rPr>
              <a:t>برانگیختن تغییررفتار </a:t>
            </a:r>
            <a:r>
              <a:rPr lang="fa-IR" sz="2000" dirty="0" smtClean="0">
                <a:solidFill>
                  <a:schemeClr val="tx1"/>
                </a:solidFill>
                <a:ea typeface="Times New Roman"/>
                <a:cs typeface="B Titr" panose="00000700000000000000" pitchFamily="2" charset="-78"/>
              </a:rPr>
              <a:t>برای</a:t>
            </a:r>
            <a:r>
              <a:rPr lang="ar-SA" sz="2000" dirty="0" smtClean="0">
                <a:solidFill>
                  <a:schemeClr val="tx1"/>
                </a:solidFill>
                <a:ea typeface="Times New Roman"/>
                <a:cs typeface="B Titr" panose="00000700000000000000" pitchFamily="2" charset="-78"/>
              </a:rPr>
              <a:t> کمک </a:t>
            </a:r>
            <a:r>
              <a:rPr lang="ar-SA" sz="2000" dirty="0">
                <a:solidFill>
                  <a:schemeClr val="tx1"/>
                </a:solidFill>
                <a:ea typeface="Times New Roman"/>
                <a:cs typeface="B Titr" panose="00000700000000000000" pitchFamily="2" charset="-78"/>
              </a:rPr>
              <a:t>به درمانجویان برای کاویدن و حل کردن ناهمخوانی خودشان است. بدین </a:t>
            </a:r>
            <a:r>
              <a:rPr lang="ar-SA" sz="2000" dirty="0" smtClean="0">
                <a:solidFill>
                  <a:schemeClr val="tx1"/>
                </a:solidFill>
                <a:ea typeface="Times New Roman"/>
                <a:cs typeface="B Titr" panose="00000700000000000000" pitchFamily="2" charset="-78"/>
              </a:rPr>
              <a:t>ترتیب</a:t>
            </a:r>
            <a:r>
              <a:rPr lang="fa-IR" sz="2000" dirty="0" smtClean="0">
                <a:solidFill>
                  <a:schemeClr val="tx1"/>
                </a:solidFill>
                <a:ea typeface="Times New Roman"/>
                <a:cs typeface="B Titr" panose="00000700000000000000" pitchFamily="2" charset="-78"/>
              </a:rPr>
              <a:t>،</a:t>
            </a:r>
            <a:r>
              <a:rPr lang="ar-SA" sz="2000" dirty="0" smtClean="0">
                <a:solidFill>
                  <a:schemeClr val="tx1"/>
                </a:solidFill>
                <a:ea typeface="Times New Roman"/>
                <a:cs typeface="B Titr" panose="00000700000000000000" pitchFamily="2" charset="-78"/>
              </a:rPr>
              <a:t> </a:t>
            </a:r>
            <a:r>
              <a:rPr lang="ar-SA" sz="2000" dirty="0">
                <a:solidFill>
                  <a:schemeClr val="tx1"/>
                </a:solidFill>
                <a:ea typeface="Times New Roman"/>
                <a:cs typeface="B Titr" panose="00000700000000000000" pitchFamily="2" charset="-78"/>
              </a:rPr>
              <a:t>این رویکرد، شیوه فرد مدار(مثل صميميت، همدلی) و فن آن(مثل سوال های کلیدی، گوش کردن انعکاسی) را با هم ترکیب می کند. </a:t>
            </a:r>
            <a:endParaRPr lang="en-US" sz="2000" dirty="0">
              <a:solidFill>
                <a:schemeClr val="tx1"/>
              </a:solidFill>
              <a:cs typeface="B Titr" panose="00000700000000000000" pitchFamily="2" charset="-78"/>
            </a:endParaRPr>
          </a:p>
        </p:txBody>
      </p:sp>
      <p:sp>
        <p:nvSpPr>
          <p:cNvPr id="2" name="Title 1"/>
          <p:cNvSpPr>
            <a:spLocks noGrp="1"/>
          </p:cNvSpPr>
          <p:nvPr>
            <p:ph type="title"/>
          </p:nvPr>
        </p:nvSpPr>
        <p:spPr/>
        <p:txBody>
          <a:bodyPr/>
          <a:lstStyle/>
          <a:p>
            <a:pPr algn="r"/>
            <a:r>
              <a:rPr lang="fa-IR" dirty="0" smtClean="0">
                <a:solidFill>
                  <a:srgbClr val="C00000"/>
                </a:solidFill>
                <a:cs typeface="B Titr" panose="00000700000000000000" pitchFamily="2" charset="-78"/>
              </a:rPr>
              <a:t>تاریخچه </a:t>
            </a:r>
            <a:endParaRPr lang="en-US" dirty="0">
              <a:solidFill>
                <a:srgbClr val="C00000"/>
              </a:solidFill>
              <a:cs typeface="B Titr" panose="00000700000000000000" pitchFamily="2" charset="-78"/>
            </a:endParaRPr>
          </a:p>
        </p:txBody>
      </p:sp>
    </p:spTree>
    <p:extLst>
      <p:ext uri="{BB962C8B-B14F-4D97-AF65-F5344CB8AC3E}">
        <p14:creationId xmlns:p14="http://schemas.microsoft.com/office/powerpoint/2010/main" val="37142047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1" y="2286000"/>
            <a:ext cx="8382000" cy="4191000"/>
          </a:xfrm>
        </p:spPr>
        <p:txBody>
          <a:bodyPr/>
          <a:lstStyle/>
          <a:p>
            <a:pPr algn="r" rtl="1"/>
            <a:r>
              <a:rPr lang="fa-IR" dirty="0" smtClean="0">
                <a:cs typeface="B Titr" panose="00000700000000000000" pitchFamily="2" charset="-78"/>
              </a:rPr>
              <a:t>گوش دادن انعکاسی فقط برگرداندن گفته های مراجع به خودش نیست و این حالت برای مراجع آزارنده است . </a:t>
            </a:r>
          </a:p>
          <a:p>
            <a:pPr algn="r" rtl="1"/>
            <a:r>
              <a:rPr lang="fa-IR" dirty="0" smtClean="0">
                <a:cs typeface="B Titr" panose="00000700000000000000" pitchFamily="2" charset="-78"/>
              </a:rPr>
              <a:t>انعکاس اشتباه باعث مقاومت می شود . </a:t>
            </a:r>
          </a:p>
          <a:p>
            <a:pPr algn="r" rtl="1"/>
            <a:r>
              <a:rPr lang="fa-IR" dirty="0" smtClean="0">
                <a:cs typeface="B Titr" panose="00000700000000000000" pitchFamily="2" charset="-78"/>
              </a:rPr>
              <a:t>انعکاس باید شامل جملاتی فراتر از گفته های مراجع باشد و ناگفته های مراجع را انعکاس دهد . </a:t>
            </a:r>
          </a:p>
          <a:p>
            <a:pPr algn="r" rtl="1"/>
            <a:r>
              <a:rPr lang="fa-IR" dirty="0" smtClean="0">
                <a:cs typeface="B Titr" panose="00000700000000000000" pitchFamily="2" charset="-78"/>
              </a:rPr>
              <a:t>درمانگر نباید بی دقت و بی احساس باشد یا سریع صحبت کند . </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pPr algn="r"/>
            <a:r>
              <a:rPr lang="fa-IR" sz="3200" dirty="0" smtClean="0">
                <a:cs typeface="B Titr" panose="00000700000000000000" pitchFamily="2" charset="-78"/>
              </a:rPr>
              <a:t>نکاتی در باره گوش دادن انعکاسی :</a:t>
            </a:r>
            <a:endParaRPr lang="en-US" sz="3200" dirty="0">
              <a:cs typeface="B Titr" panose="00000700000000000000" pitchFamily="2" charset="-78"/>
            </a:endParaRPr>
          </a:p>
        </p:txBody>
      </p:sp>
    </p:spTree>
    <p:extLst>
      <p:ext uri="{BB962C8B-B14F-4D97-AF65-F5344CB8AC3E}">
        <p14:creationId xmlns:p14="http://schemas.microsoft.com/office/powerpoint/2010/main" val="26298123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1752600"/>
            <a:ext cx="7738533" cy="4373563"/>
          </a:xfrm>
        </p:spPr>
        <p:txBody>
          <a:bodyPr/>
          <a:lstStyle/>
          <a:p>
            <a:pPr algn="r" rtl="1"/>
            <a:r>
              <a:rPr lang="fa-IR" dirty="0" smtClean="0">
                <a:cs typeface="B Titr" panose="00000700000000000000" pitchFamily="2" charset="-78"/>
              </a:rPr>
              <a:t>سوالات کوتاه پاسخ برای جمع آوری اطلاعات لازم است . </a:t>
            </a:r>
          </a:p>
          <a:p>
            <a:pPr algn="r" rtl="1"/>
            <a:r>
              <a:rPr lang="fa-IR" dirty="0" smtClean="0">
                <a:cs typeface="B Titr" panose="00000700000000000000" pitchFamily="2" charset="-78"/>
              </a:rPr>
              <a:t>اما اساس </a:t>
            </a:r>
            <a:r>
              <a:rPr lang="en-US" dirty="0" smtClean="0">
                <a:cs typeface="B Titr" panose="00000700000000000000" pitchFamily="2" charset="-78"/>
              </a:rPr>
              <a:t>MI</a:t>
            </a:r>
            <a:r>
              <a:rPr lang="fa-IR" dirty="0" smtClean="0">
                <a:cs typeface="B Titr" panose="00000700000000000000" pitchFamily="2" charset="-78"/>
              </a:rPr>
              <a:t> سوالات باز پاسخ است .</a:t>
            </a:r>
          </a:p>
          <a:p>
            <a:pPr lvl="0" algn="r" rtl="1">
              <a:buClr>
                <a:srgbClr val="31B6FD"/>
              </a:buClr>
            </a:pPr>
            <a:r>
              <a:rPr lang="fa-IR" dirty="0" smtClean="0">
                <a:cs typeface="B Titr" panose="00000700000000000000" pitchFamily="2" charset="-78"/>
              </a:rPr>
              <a:t>تن صدا در سوالات باید غیر قضاوتی باشد </a:t>
            </a:r>
            <a:r>
              <a:rPr lang="fa-IR" dirty="0">
                <a:solidFill>
                  <a:srgbClr val="073E87"/>
                </a:solidFill>
                <a:cs typeface="B Titr" panose="00000700000000000000" pitchFamily="2" charset="-78"/>
              </a:rPr>
              <a:t>تا مراجع بتواند </a:t>
            </a:r>
            <a:r>
              <a:rPr lang="fa-IR" dirty="0" smtClean="0">
                <a:solidFill>
                  <a:srgbClr val="073E87"/>
                </a:solidFill>
                <a:cs typeface="B Titr" panose="00000700000000000000" pitchFamily="2" charset="-78"/>
              </a:rPr>
              <a:t>مشکلات خود را بررسی کند . </a:t>
            </a:r>
          </a:p>
          <a:p>
            <a:pPr lvl="0" algn="r" rtl="1">
              <a:buClr>
                <a:srgbClr val="31B6FD"/>
              </a:buClr>
            </a:pPr>
            <a:r>
              <a:rPr lang="fa-IR" dirty="0" smtClean="0">
                <a:solidFill>
                  <a:srgbClr val="073E87"/>
                </a:solidFill>
                <a:cs typeface="B Titr" panose="00000700000000000000" pitchFamily="2" charset="-78"/>
              </a:rPr>
              <a:t>هر چند وقت یکبار و چقدر مشروب مصرف می کنید . </a:t>
            </a:r>
          </a:p>
          <a:p>
            <a:pPr lvl="0" algn="r" rtl="1">
              <a:buClr>
                <a:srgbClr val="31B6FD"/>
              </a:buClr>
            </a:pPr>
            <a:r>
              <a:rPr lang="fa-IR" dirty="0" smtClean="0">
                <a:solidFill>
                  <a:srgbClr val="073E87"/>
                </a:solidFill>
                <a:cs typeface="B Titr" panose="00000700000000000000" pitchFamily="2" charset="-78"/>
              </a:rPr>
              <a:t>الگوی مصرف مشروب شما چگونه است . یا در مورد موقعیت هایی که تصمیم می گیرید مشروب بنوشید ،  توضیح دهید . </a:t>
            </a:r>
            <a:endParaRPr lang="fa-IR" dirty="0">
              <a:solidFill>
                <a:srgbClr val="073E87"/>
              </a:solidFill>
              <a:cs typeface="B Titr" panose="00000700000000000000" pitchFamily="2" charset="-78"/>
            </a:endParaRPr>
          </a:p>
          <a:p>
            <a:pPr algn="r" rtl="1"/>
            <a:r>
              <a:rPr lang="fa-IR" dirty="0" smtClean="0">
                <a:cs typeface="B Titr" panose="00000700000000000000" pitchFamily="2" charset="-78"/>
              </a:rPr>
              <a:t>. </a:t>
            </a:r>
          </a:p>
          <a:p>
            <a:pPr algn="r" rtl="1"/>
            <a:endParaRPr lang="fa-IR" dirty="0" smtClean="0">
              <a:cs typeface="B Titr" panose="00000700000000000000" pitchFamily="2" charset="-78"/>
            </a:endParaRPr>
          </a:p>
          <a:p>
            <a:pPr algn="r" rtl="1"/>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pPr algn="r"/>
            <a:r>
              <a:rPr lang="fa-IR" sz="3200" dirty="0" smtClean="0">
                <a:solidFill>
                  <a:srgbClr val="FF0000"/>
                </a:solidFill>
                <a:cs typeface="B Titr" panose="00000700000000000000" pitchFamily="2" charset="-78"/>
              </a:rPr>
              <a:t>سوالات باز پاسخ </a:t>
            </a:r>
            <a:endParaRPr lang="en-US" sz="3200" dirty="0">
              <a:solidFill>
                <a:srgbClr val="FF0000"/>
              </a:solidFill>
              <a:cs typeface="B Titr" panose="00000700000000000000" pitchFamily="2" charset="-78"/>
            </a:endParaRPr>
          </a:p>
        </p:txBody>
      </p:sp>
    </p:spTree>
    <p:extLst>
      <p:ext uri="{BB962C8B-B14F-4D97-AF65-F5344CB8AC3E}">
        <p14:creationId xmlns:p14="http://schemas.microsoft.com/office/powerpoint/2010/main" val="18340572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600200"/>
            <a:ext cx="8458201" cy="4953000"/>
          </a:xfrm>
        </p:spPr>
        <p:txBody>
          <a:bodyPr>
            <a:normAutofit/>
          </a:bodyPr>
          <a:lstStyle/>
          <a:p>
            <a:pPr marL="0" indent="0" algn="r" rtl="1">
              <a:buNone/>
            </a:pPr>
            <a:r>
              <a:rPr lang="fa-IR" sz="1800" dirty="0" smtClean="0">
                <a:solidFill>
                  <a:schemeClr val="tx1"/>
                </a:solidFill>
                <a:cs typeface="B Titr" panose="00000700000000000000" pitchFamily="2" charset="-78"/>
              </a:rPr>
              <a:t>4 جزء باید در یک جمله باشد تا بگوییم این جمله واقعا یک گفتگوی تغییر مدار است . </a:t>
            </a:r>
          </a:p>
          <a:p>
            <a:pPr marL="0" indent="0" algn="r" rtl="1">
              <a:buNone/>
            </a:pPr>
            <a:r>
              <a:rPr lang="fa-IR" sz="1800" dirty="0" smtClean="0">
                <a:solidFill>
                  <a:srgbClr val="FF0000"/>
                </a:solidFill>
                <a:cs typeface="B Titr" panose="00000700000000000000" pitchFamily="2" charset="-78"/>
              </a:rPr>
              <a:t>1- گفتگوی تغییرمدار شامل جملاتی در مورد تغییر است .</a:t>
            </a:r>
          </a:p>
          <a:p>
            <a:pPr marL="0" indent="0" algn="r" rtl="1">
              <a:buNone/>
            </a:pPr>
            <a:r>
              <a:rPr lang="fa-IR" sz="1800" dirty="0" smtClean="0">
                <a:cs typeface="B Titr" panose="00000700000000000000" pitchFamily="2" charset="-78"/>
              </a:rPr>
              <a:t>یعنی در جمله باید تمایل به تغییر یا توانایی آن دیده شود . یا در جمله ، مراجع به مشکلات فعلی خود اشاره کند و خود را متعهد به تغییر  بداند ،یا به گام هایی که در راستای تغییر برداشته اشاره کند .</a:t>
            </a:r>
          </a:p>
          <a:p>
            <a:pPr marL="0" indent="0" algn="r" rtl="1">
              <a:buNone/>
            </a:pPr>
            <a:r>
              <a:rPr lang="fa-IR" sz="1800" dirty="0" smtClean="0">
                <a:solidFill>
                  <a:srgbClr val="FF0000"/>
                </a:solidFill>
                <a:cs typeface="B Titr" panose="00000700000000000000" pitchFamily="2" charset="-78"/>
              </a:rPr>
              <a:t>2- این جملات با رفتارهای خاصی مرتبط هستند . </a:t>
            </a:r>
          </a:p>
          <a:p>
            <a:pPr marL="0" indent="0" algn="r" rtl="1">
              <a:buNone/>
            </a:pPr>
            <a:r>
              <a:rPr lang="fa-IR" sz="1800" dirty="0" smtClean="0">
                <a:cs typeface="B Titr" panose="00000700000000000000" pitchFamily="2" charset="-78"/>
              </a:rPr>
              <a:t>در هر جلسه بر موضوع و هدف خاصی متمرکز است . (رابطه جنسی ایمن ، خشونت بین فردی ،یا افزایش مراقبت از دندانها )</a:t>
            </a:r>
          </a:p>
          <a:p>
            <a:pPr marL="0" indent="0" algn="r" rtl="1">
              <a:buNone/>
            </a:pPr>
            <a:r>
              <a:rPr lang="fa-IR" sz="1800" dirty="0" smtClean="0">
                <a:solidFill>
                  <a:srgbClr val="FF0000"/>
                </a:solidFill>
                <a:cs typeface="B Titr" panose="00000700000000000000" pitchFamily="2" charset="-78"/>
              </a:rPr>
              <a:t>3-گفتگوی تغییرمدار خاص مراجع و مربوط به اوست .</a:t>
            </a:r>
          </a:p>
          <a:p>
            <a:pPr marL="0" indent="0" algn="r" rtl="1">
              <a:buNone/>
            </a:pPr>
            <a:r>
              <a:rPr lang="fa-IR" sz="1800" dirty="0" smtClean="0">
                <a:cs typeface="B Titr" panose="00000700000000000000" pitchFamily="2" charset="-78"/>
              </a:rPr>
              <a:t>مثلا درمانگر گفتگوی احتمالی در مورد تغییر را منعکس می کند و مراجع درستی انعکاس را تایید می کند . </a:t>
            </a:r>
          </a:p>
          <a:p>
            <a:pPr marL="0" indent="0" algn="r" rtl="1">
              <a:buNone/>
            </a:pPr>
            <a:r>
              <a:rPr lang="fa-IR" sz="1800" dirty="0" smtClean="0">
                <a:solidFill>
                  <a:srgbClr val="FF0000"/>
                </a:solidFill>
                <a:cs typeface="B Titr" panose="00000700000000000000" pitchFamily="2" charset="-78"/>
              </a:rPr>
              <a:t>4-گفتگوی تغییرمدار معمولا در زمان حال بیان میشود یعنی مراجع به چیزهایی اشاره می کند که در موقعیت حال اتفاق می افتد . </a:t>
            </a:r>
          </a:p>
          <a:p>
            <a:pPr marL="0" indent="0" algn="r" rtl="1">
              <a:buNone/>
            </a:pPr>
            <a:r>
              <a:rPr lang="fa-IR" sz="1800" dirty="0" smtClean="0">
                <a:solidFill>
                  <a:srgbClr val="FF0000"/>
                </a:solidFill>
                <a:cs typeface="B Titr" panose="00000700000000000000" pitchFamily="2" charset="-78"/>
              </a:rPr>
              <a:t>مثال: مراجع : در گذشته مصرف الکل برایم مشکلاتی ایجاد کرده است .</a:t>
            </a:r>
          </a:p>
          <a:p>
            <a:pPr marL="0" indent="0" algn="r" rtl="1">
              <a:buNone/>
            </a:pPr>
            <a:r>
              <a:rPr lang="fa-IR" sz="1800" dirty="0" smtClean="0">
                <a:solidFill>
                  <a:schemeClr val="tx1"/>
                </a:solidFill>
                <a:cs typeface="B Titr" panose="00000700000000000000" pitchFamily="2" charset="-78"/>
              </a:rPr>
              <a:t>ادامه 1 : اما واقعا دیگر مشکل نیست .-------------گفتگو تغییر مدار نیست </a:t>
            </a:r>
          </a:p>
          <a:p>
            <a:pPr marL="0" indent="0" algn="r" rtl="1">
              <a:buNone/>
            </a:pPr>
            <a:r>
              <a:rPr lang="fa-IR" sz="1800" dirty="0" smtClean="0">
                <a:solidFill>
                  <a:schemeClr val="tx1"/>
                </a:solidFill>
                <a:cs typeface="B Titr" panose="00000700000000000000" pitchFamily="2" charset="-78"/>
              </a:rPr>
              <a:t>ادامه 2 : اما فکر می کنم هنوز مشکل ساز است .--------گفتگو تغییر مدار است </a:t>
            </a:r>
            <a:endParaRPr lang="en-US" sz="1800" dirty="0">
              <a:solidFill>
                <a:schemeClr val="tx1"/>
              </a:solidFill>
              <a:cs typeface="B Titr" panose="00000700000000000000" pitchFamily="2" charset="-78"/>
            </a:endParaRPr>
          </a:p>
        </p:txBody>
      </p:sp>
      <p:sp>
        <p:nvSpPr>
          <p:cNvPr id="3" name="Title 2"/>
          <p:cNvSpPr>
            <a:spLocks noGrp="1"/>
          </p:cNvSpPr>
          <p:nvPr>
            <p:ph type="title"/>
          </p:nvPr>
        </p:nvSpPr>
        <p:spPr/>
        <p:txBody>
          <a:bodyPr>
            <a:normAutofit/>
          </a:bodyPr>
          <a:lstStyle/>
          <a:p>
            <a:pPr algn="r"/>
            <a:r>
              <a:rPr lang="fa-IR" sz="2000" dirty="0" smtClean="0">
                <a:cs typeface="B Titr" panose="00000700000000000000" pitchFamily="2" charset="-78"/>
              </a:rPr>
              <a:t>شناسایی ، تقویت و فراخوانی گفتگوی تغییر مدار</a:t>
            </a:r>
            <a:endParaRPr lang="en-US" sz="2000" dirty="0">
              <a:cs typeface="B Titr" panose="00000700000000000000" pitchFamily="2" charset="-78"/>
            </a:endParaRPr>
          </a:p>
        </p:txBody>
      </p:sp>
    </p:spTree>
    <p:extLst>
      <p:ext uri="{BB962C8B-B14F-4D97-AF65-F5344CB8AC3E}">
        <p14:creationId xmlns:p14="http://schemas.microsoft.com/office/powerpoint/2010/main" val="39918706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fa-IR" dirty="0" smtClean="0">
                <a:cs typeface="B Titr" panose="00000700000000000000" pitchFamily="2" charset="-78"/>
              </a:rPr>
              <a:t>در گفتگوی مقاومت مدار بیمار </a:t>
            </a:r>
          </a:p>
          <a:p>
            <a:pPr marL="0" indent="0" algn="r" rtl="1">
              <a:buNone/>
            </a:pPr>
            <a:r>
              <a:rPr lang="fa-IR" dirty="0">
                <a:cs typeface="B Titr" panose="00000700000000000000" pitchFamily="2" charset="-78"/>
              </a:rPr>
              <a:t>1</a:t>
            </a:r>
            <a:r>
              <a:rPr lang="fa-IR" dirty="0" smtClean="0">
                <a:cs typeface="B Titr" panose="00000700000000000000" pitchFamily="2" charset="-78"/>
              </a:rPr>
              <a:t>-تمایل به حفظ وضع موجود دارد</a:t>
            </a:r>
          </a:p>
          <a:p>
            <a:pPr marL="0" indent="0" algn="r" rtl="1">
              <a:buNone/>
            </a:pPr>
            <a:r>
              <a:rPr lang="fa-IR" dirty="0" smtClean="0">
                <a:cs typeface="B Titr" panose="00000700000000000000" pitchFamily="2" charset="-78"/>
              </a:rPr>
              <a:t>2-در تغییر ناتوان است </a:t>
            </a:r>
          </a:p>
          <a:p>
            <a:pPr marL="0" indent="0" algn="r" rtl="1">
              <a:buNone/>
            </a:pPr>
            <a:r>
              <a:rPr lang="fa-IR" dirty="0" smtClean="0">
                <a:cs typeface="B Titr" panose="00000700000000000000" pitchFamily="2" charset="-78"/>
              </a:rPr>
              <a:t>3- مزایای وضعیت فعلی را بیان می کند . </a:t>
            </a:r>
          </a:p>
          <a:p>
            <a:pPr marL="0" indent="0" algn="r" rtl="1">
              <a:buNone/>
            </a:pPr>
            <a:r>
              <a:rPr lang="fa-IR" dirty="0" smtClean="0">
                <a:cs typeface="B Titr" panose="00000700000000000000" pitchFamily="2" charset="-78"/>
              </a:rPr>
              <a:t>4- نیاز به وضعیت موجود را ابراز می کند .</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2400" dirty="0" smtClean="0">
                <a:cs typeface="B Titr" panose="00000700000000000000" pitchFamily="2" charset="-78"/>
              </a:rPr>
              <a:t>کنترل مقاومت</a:t>
            </a:r>
            <a:endParaRPr lang="en-US" sz="2400" dirty="0">
              <a:cs typeface="B Titr" panose="00000700000000000000" pitchFamily="2" charset="-78"/>
            </a:endParaRPr>
          </a:p>
        </p:txBody>
      </p:sp>
    </p:spTree>
    <p:extLst>
      <p:ext uri="{BB962C8B-B14F-4D97-AF65-F5344CB8AC3E}">
        <p14:creationId xmlns:p14="http://schemas.microsoft.com/office/powerpoint/2010/main" val="11248070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r" rtl="1"/>
            <a:r>
              <a:rPr lang="fa-IR" sz="2000" dirty="0" smtClean="0">
                <a:cs typeface="B Titr" panose="00000700000000000000" pitchFamily="2" charset="-78"/>
              </a:rPr>
              <a:t>ممکن است بیمار امید کمی به بهبود داشته باشد .</a:t>
            </a:r>
          </a:p>
          <a:p>
            <a:pPr algn="r" rtl="1"/>
            <a:r>
              <a:rPr lang="fa-IR" sz="2000" dirty="0" smtClean="0">
                <a:cs typeface="B Titr" panose="00000700000000000000" pitchFamily="2" charset="-78"/>
              </a:rPr>
              <a:t>ممکن است از موقعیت موجود مزایایی دریافت کند .</a:t>
            </a:r>
          </a:p>
          <a:p>
            <a:pPr algn="r" rtl="1"/>
            <a:r>
              <a:rPr lang="fa-IR" sz="2000" dirty="0" smtClean="0">
                <a:cs typeface="B Titr" panose="00000700000000000000" pitchFamily="2" charset="-78"/>
              </a:rPr>
              <a:t>شاید به معایب تغییر توجه کند و خطرات تغییر را نپذیرد . </a:t>
            </a:r>
            <a:endParaRPr lang="en-US" sz="2000"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cs typeface="B Titr" panose="00000700000000000000" pitchFamily="2" charset="-78"/>
              </a:rPr>
              <a:t>علت مقاومت بیمار چیست :</a:t>
            </a:r>
            <a:endParaRPr lang="en-US" sz="3200" dirty="0">
              <a:cs typeface="B Titr" panose="00000700000000000000" pitchFamily="2" charset="-78"/>
            </a:endParaRPr>
          </a:p>
        </p:txBody>
      </p:sp>
    </p:spTree>
    <p:extLst>
      <p:ext uri="{BB962C8B-B14F-4D97-AF65-F5344CB8AC3E}">
        <p14:creationId xmlns:p14="http://schemas.microsoft.com/office/powerpoint/2010/main" val="116815977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 rtl="1"/>
            <a:r>
              <a:rPr lang="fa-IR" dirty="0" smtClean="0">
                <a:cs typeface="B Titr" panose="00000700000000000000" pitchFamily="2" charset="-78"/>
              </a:rPr>
              <a:t>زمانیست که مراجع مستقیما با درمانگر در راستای مخالفت با تغییر بحث می کند . به عنوان مثال او را متقاعد می کند که مواد با رفتارهای پر خطر ارتباطی ندارد . </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cs typeface="B Titr" panose="00000700000000000000" pitchFamily="2" charset="-78"/>
              </a:rPr>
              <a:t>مقاومت فعال </a:t>
            </a:r>
            <a:endParaRPr lang="en-US" sz="3200" dirty="0">
              <a:cs typeface="B Titr" panose="00000700000000000000" pitchFamily="2" charset="-78"/>
            </a:endParaRPr>
          </a:p>
        </p:txBody>
      </p:sp>
    </p:spTree>
    <p:extLst>
      <p:ext uri="{BB962C8B-B14F-4D97-AF65-F5344CB8AC3E}">
        <p14:creationId xmlns:p14="http://schemas.microsoft.com/office/powerpoint/2010/main" val="253696513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rtl="1"/>
            <a:r>
              <a:rPr lang="fa-IR" sz="2000" dirty="0" smtClean="0">
                <a:cs typeface="B Titr" panose="00000700000000000000" pitchFamily="2" charset="-78"/>
              </a:rPr>
              <a:t>استفاده از انعکاس های ساده برای نفوذ به افکار بیمار و ایجاد ارتباط </a:t>
            </a:r>
          </a:p>
          <a:p>
            <a:pPr algn="just" rtl="1"/>
            <a:r>
              <a:rPr lang="fa-IR" sz="2000" dirty="0" smtClean="0">
                <a:cs typeface="B Titr" panose="00000700000000000000" pitchFamily="2" charset="-78"/>
              </a:rPr>
              <a:t>استفاده از روش طرفداری از جنبه منفی یعنی اگر بیمار آمادگی تغییر ندارد درمانگر همسو با بیمار بیان می کند که شاید الان زمان ،مکان یا موقعیت مناسبی برای تغییر نیست . </a:t>
            </a:r>
            <a:endParaRPr lang="en-US" sz="2000"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cs typeface="B Titr" panose="00000700000000000000" pitchFamily="2" charset="-78"/>
              </a:rPr>
              <a:t>راههای کنترل مقاومت</a:t>
            </a:r>
            <a:endParaRPr lang="en-US" sz="3200" dirty="0">
              <a:cs typeface="B Titr" panose="00000700000000000000" pitchFamily="2" charset="-78"/>
            </a:endParaRPr>
          </a:p>
        </p:txBody>
      </p:sp>
    </p:spTree>
    <p:extLst>
      <p:ext uri="{BB962C8B-B14F-4D97-AF65-F5344CB8AC3E}">
        <p14:creationId xmlns:p14="http://schemas.microsoft.com/office/powerpoint/2010/main" val="22971007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pic>
        <p:nvPicPr>
          <p:cNvPr id="1026" name="Picture 2" descr="H:\گل\imagesQUTMGAWO.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21771"/>
            <a:ext cx="9143999" cy="6727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2254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just" rtl="1"/>
            <a:r>
              <a:rPr lang="fa-IR" dirty="0">
                <a:solidFill>
                  <a:schemeClr val="tx1"/>
                </a:solidFill>
                <a:cs typeface="B Titr" panose="00000700000000000000" pitchFamily="2" charset="-78"/>
              </a:rPr>
              <a:t>مصاحبه انگیزشی مصاحبه ایست که بمنظور شناسایی– حل و برطرف کردن </a:t>
            </a:r>
            <a:r>
              <a:rPr lang="fa-IR" u="sng" dirty="0">
                <a:solidFill>
                  <a:schemeClr val="tx1"/>
                </a:solidFill>
                <a:cs typeface="B Titr" panose="00000700000000000000" pitchFamily="2" charset="-78"/>
              </a:rPr>
              <a:t>دوگانگی ها وتردید های بیمار </a:t>
            </a:r>
            <a:r>
              <a:rPr lang="fa-IR" dirty="0">
                <a:solidFill>
                  <a:schemeClr val="tx1"/>
                </a:solidFill>
                <a:cs typeface="B Titr" panose="00000700000000000000" pitchFamily="2" charset="-78"/>
              </a:rPr>
              <a:t>صورت میگیرد وازاینطریق انگیزش بیمار را در جهت تغییر یافتن وبهبودی افزایش میدهد.</a:t>
            </a:r>
          </a:p>
          <a:p>
            <a:pPr algn="just" rtl="1"/>
            <a:r>
              <a:rPr lang="fa-IR" dirty="0" smtClean="0">
                <a:solidFill>
                  <a:schemeClr val="tx1"/>
                </a:solidFill>
                <a:cs typeface="B Titr" panose="00000700000000000000" pitchFamily="2" charset="-78"/>
              </a:rPr>
              <a:t>مصاحبه </a:t>
            </a:r>
            <a:r>
              <a:rPr lang="fa-IR" dirty="0">
                <a:solidFill>
                  <a:schemeClr val="tx1"/>
                </a:solidFill>
                <a:cs typeface="B Titr" panose="00000700000000000000" pitchFamily="2" charset="-78"/>
              </a:rPr>
              <a:t>انگیزشی </a:t>
            </a:r>
            <a:r>
              <a:rPr lang="fa-IR" u="sng" dirty="0">
                <a:solidFill>
                  <a:schemeClr val="tx1"/>
                </a:solidFill>
                <a:cs typeface="B Titr" panose="00000700000000000000" pitchFamily="2" charset="-78"/>
              </a:rPr>
              <a:t>از1983بتدریج</a:t>
            </a:r>
            <a:r>
              <a:rPr lang="fa-IR" dirty="0">
                <a:solidFill>
                  <a:schemeClr val="tx1"/>
                </a:solidFill>
                <a:cs typeface="B Titr" panose="00000700000000000000" pitchFamily="2" charset="-78"/>
              </a:rPr>
              <a:t> ابداع وبرای درمان انواعی از اختلالات مانند </a:t>
            </a:r>
            <a:r>
              <a:rPr lang="fa-IR" u="sng" dirty="0">
                <a:solidFill>
                  <a:schemeClr val="tx1"/>
                </a:solidFill>
                <a:cs typeface="B Titr" panose="00000700000000000000" pitchFamily="2" charset="-78"/>
              </a:rPr>
              <a:t>سوء مصرف </a:t>
            </a:r>
            <a:r>
              <a:rPr lang="fa-IR" u="sng" dirty="0" smtClean="0">
                <a:solidFill>
                  <a:schemeClr val="tx1"/>
                </a:solidFill>
                <a:cs typeface="B Titr" panose="00000700000000000000" pitchFamily="2" charset="-78"/>
              </a:rPr>
              <a:t>مواد </a:t>
            </a:r>
            <a:r>
              <a:rPr lang="fa-IR" dirty="0" smtClean="0">
                <a:solidFill>
                  <a:schemeClr val="tx1"/>
                </a:solidFill>
                <a:cs typeface="B Titr" panose="00000700000000000000" pitchFamily="2" charset="-78"/>
              </a:rPr>
              <a:t>-</a:t>
            </a:r>
            <a:r>
              <a:rPr lang="fa-IR" dirty="0">
                <a:solidFill>
                  <a:schemeClr val="tx1"/>
                </a:solidFill>
                <a:cs typeface="B Titr" panose="00000700000000000000" pitchFamily="2" charset="-78"/>
              </a:rPr>
              <a:t>اختلالات مربوط به </a:t>
            </a:r>
            <a:r>
              <a:rPr lang="fa-IR" u="sng" dirty="0">
                <a:solidFill>
                  <a:schemeClr val="tx1"/>
                </a:solidFill>
                <a:cs typeface="B Titr" panose="00000700000000000000" pitchFamily="2" charset="-78"/>
              </a:rPr>
              <a:t>خوردن</a:t>
            </a:r>
            <a:r>
              <a:rPr lang="fa-IR" dirty="0">
                <a:solidFill>
                  <a:schemeClr val="tx1"/>
                </a:solidFill>
                <a:cs typeface="B Titr" panose="00000700000000000000" pitchFamily="2" charset="-78"/>
              </a:rPr>
              <a:t> واختلالات </a:t>
            </a:r>
            <a:r>
              <a:rPr lang="fa-IR" u="sng" dirty="0">
                <a:solidFill>
                  <a:schemeClr val="tx1"/>
                </a:solidFill>
                <a:cs typeface="B Titr" panose="00000700000000000000" pitchFamily="2" charset="-78"/>
              </a:rPr>
              <a:t>اضطرابی</a:t>
            </a:r>
            <a:r>
              <a:rPr lang="fa-IR" dirty="0">
                <a:solidFill>
                  <a:schemeClr val="tx1"/>
                </a:solidFill>
                <a:cs typeface="B Titr" panose="00000700000000000000" pitchFamily="2" charset="-78"/>
              </a:rPr>
              <a:t> بکاربرده شد.</a:t>
            </a:r>
          </a:p>
          <a:p>
            <a:pPr algn="just" rtl="1"/>
            <a:r>
              <a:rPr lang="fa-IR" dirty="0" smtClean="0">
                <a:solidFill>
                  <a:schemeClr val="tx1"/>
                </a:solidFill>
                <a:cs typeface="B Titr" panose="00000700000000000000" pitchFamily="2" charset="-78"/>
              </a:rPr>
              <a:t>در </a:t>
            </a:r>
            <a:r>
              <a:rPr lang="fa-IR" dirty="0">
                <a:solidFill>
                  <a:schemeClr val="tx1"/>
                </a:solidFill>
                <a:cs typeface="B Titr" panose="00000700000000000000" pitchFamily="2" charset="-78"/>
              </a:rPr>
              <a:t>مصاحبه انگیزشی درمانگر بیش از آنکه دستوردهنده باشد حمایت کننده ای </a:t>
            </a:r>
            <a:r>
              <a:rPr lang="fa-IR" dirty="0" smtClean="0">
                <a:solidFill>
                  <a:schemeClr val="tx1"/>
                </a:solidFill>
                <a:cs typeface="B Titr" panose="00000700000000000000" pitchFamily="2" charset="-78"/>
              </a:rPr>
              <a:t>دانا وهمدل </a:t>
            </a:r>
            <a:r>
              <a:rPr lang="fa-IR" dirty="0">
                <a:solidFill>
                  <a:schemeClr val="tx1"/>
                </a:solidFill>
                <a:cs typeface="B Titr" panose="00000700000000000000" pitchFamily="2" charset="-78"/>
              </a:rPr>
              <a:t>است واز طریق: 1-اظهار همدلی   2-نشان دادن تفاوت (ضرورت ها ووضعیت موجود) 3- کنار آمدن با مقاومت و 4- حمایت از خودکفایی بیمار  تغییر و درمان را دنبال میکند.</a:t>
            </a:r>
          </a:p>
          <a:p>
            <a:pPr algn="just" rtl="1"/>
            <a:endParaRPr lang="en-US" dirty="0">
              <a:solidFill>
                <a:schemeClr val="tx1"/>
              </a:solidFill>
              <a:cs typeface="B Titr" panose="00000700000000000000" pitchFamily="2" charset="-78"/>
            </a:endParaRPr>
          </a:p>
        </p:txBody>
      </p:sp>
      <p:sp>
        <p:nvSpPr>
          <p:cNvPr id="2" name="Title 1"/>
          <p:cNvSpPr>
            <a:spLocks noGrp="1"/>
          </p:cNvSpPr>
          <p:nvPr>
            <p:ph type="title"/>
          </p:nvPr>
        </p:nvSpPr>
        <p:spPr/>
        <p:txBody>
          <a:bodyPr>
            <a:normAutofit/>
          </a:bodyPr>
          <a:lstStyle/>
          <a:p>
            <a:pPr algn="r" rtl="1"/>
            <a:r>
              <a:rPr lang="fa-IR" sz="2800" dirty="0" smtClean="0">
                <a:solidFill>
                  <a:srgbClr val="FF0000"/>
                </a:solidFill>
                <a:cs typeface="B Titr" panose="00000700000000000000" pitchFamily="2" charset="-78"/>
              </a:rPr>
              <a:t>کاربرد مصاحبه انگیزشی یا درمان مبتنی بر افزایش انگیزه</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21262497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algn="r" rtl="1"/>
            <a:r>
              <a:rPr lang="fa-IR" dirty="0">
                <a:cs typeface="B Titr" panose="00000700000000000000" pitchFamily="2" charset="-78"/>
              </a:rPr>
              <a:t>نوع مواد؟ </a:t>
            </a:r>
          </a:p>
          <a:p>
            <a:pPr algn="r" rtl="1"/>
            <a:r>
              <a:rPr lang="fa-IR" dirty="0">
                <a:cs typeface="B Titr" panose="00000700000000000000" pitchFamily="2" charset="-78"/>
              </a:rPr>
              <a:t>طول مدت مصرف؟ </a:t>
            </a:r>
          </a:p>
          <a:p>
            <a:pPr algn="r" rtl="1"/>
            <a:r>
              <a:rPr lang="fa-IR" dirty="0">
                <a:cs typeface="B Titr" panose="00000700000000000000" pitchFamily="2" charset="-78"/>
              </a:rPr>
              <a:t>علت مراجعه: انگیره؟</a:t>
            </a:r>
          </a:p>
          <a:p>
            <a:pPr algn="r" rtl="1"/>
            <a:r>
              <a:rPr lang="fa-IR" dirty="0">
                <a:cs typeface="B Titr" panose="00000700000000000000" pitchFamily="2" charset="-78"/>
              </a:rPr>
              <a:t>موارد قبلی ترک : طول مدت ؟ علل عود؟ </a:t>
            </a:r>
          </a:p>
          <a:p>
            <a:pPr algn="r" rtl="1"/>
            <a:r>
              <a:rPr lang="fa-IR" dirty="0">
                <a:cs typeface="B Titr" panose="00000700000000000000" pitchFamily="2" charset="-78"/>
              </a:rPr>
              <a:t>انگیزه اولیه شروع مصرف؟</a:t>
            </a:r>
          </a:p>
          <a:p>
            <a:pPr algn="r" rtl="1"/>
            <a:r>
              <a:rPr lang="fa-IR" dirty="0">
                <a:cs typeface="B Titr" panose="00000700000000000000" pitchFamily="2" charset="-78"/>
              </a:rPr>
              <a:t>جدیت تصمیم برای درمان؟</a:t>
            </a:r>
          </a:p>
          <a:p>
            <a:pPr algn="r" rtl="1"/>
            <a:r>
              <a:rPr lang="fa-IR" dirty="0">
                <a:cs typeface="B Titr" panose="00000700000000000000" pitchFamily="2" charset="-78"/>
              </a:rPr>
              <a:t>بیماریهای فیزیکی دیگر ؟ </a:t>
            </a:r>
          </a:p>
          <a:p>
            <a:pPr algn="r" rtl="1"/>
            <a:r>
              <a:rPr lang="fa-IR" dirty="0">
                <a:cs typeface="B Titr" panose="00000700000000000000" pitchFamily="2" charset="-78"/>
              </a:rPr>
              <a:t>بیماریهای روانی دیگر؟</a:t>
            </a:r>
          </a:p>
          <a:p>
            <a:pPr algn="r" rtl="1"/>
            <a:r>
              <a:rPr lang="fa-IR" dirty="0">
                <a:cs typeface="B Titr" panose="00000700000000000000" pitchFamily="2" charset="-78"/>
              </a:rPr>
              <a:t>داروهای مورد مصرف؟</a:t>
            </a:r>
          </a:p>
          <a:p>
            <a:pPr algn="r" rtl="1"/>
            <a:endParaRPr lang="en-US" dirty="0">
              <a:cs typeface="B Titr" panose="00000700000000000000" pitchFamily="2" charset="-78"/>
            </a:endParaRPr>
          </a:p>
        </p:txBody>
      </p:sp>
      <p:sp>
        <p:nvSpPr>
          <p:cNvPr id="2" name="Title 1"/>
          <p:cNvSpPr>
            <a:spLocks noGrp="1"/>
          </p:cNvSpPr>
          <p:nvPr>
            <p:ph type="title"/>
          </p:nvPr>
        </p:nvSpPr>
        <p:spPr/>
        <p:txBody>
          <a:bodyPr/>
          <a:lstStyle/>
          <a:p>
            <a:pPr algn="r" rtl="1"/>
            <a:r>
              <a:rPr lang="fa-IR" dirty="0">
                <a:cs typeface="B Titr" panose="00000700000000000000" pitchFamily="2" charset="-78"/>
              </a:rPr>
              <a:t>بررسی های ضروری در مصاحبه اولیه: </a:t>
            </a:r>
            <a:endParaRPr lang="en-US" dirty="0">
              <a:cs typeface="B Titr" panose="00000700000000000000" pitchFamily="2" charset="-78"/>
            </a:endParaRPr>
          </a:p>
        </p:txBody>
      </p:sp>
    </p:spTree>
    <p:extLst>
      <p:ext uri="{BB962C8B-B14F-4D97-AF65-F5344CB8AC3E}">
        <p14:creationId xmlns:p14="http://schemas.microsoft.com/office/powerpoint/2010/main" val="17272752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dirty="0">
                <a:solidFill>
                  <a:schemeClr val="bg2">
                    <a:lumMod val="25000"/>
                  </a:schemeClr>
                </a:solidFill>
                <a:cs typeface="B Titr" panose="00000700000000000000" pitchFamily="2" charset="-78"/>
              </a:rPr>
              <a:t>اعتیاد بیماریی است که نقش خود فرد در </a:t>
            </a:r>
            <a:r>
              <a:rPr lang="fa-IR" dirty="0" smtClean="0">
                <a:solidFill>
                  <a:schemeClr val="bg2">
                    <a:lumMod val="25000"/>
                  </a:schemeClr>
                </a:solidFill>
                <a:cs typeface="B Titr" panose="00000700000000000000" pitchFamily="2" charset="-78"/>
              </a:rPr>
              <a:t>درمان </a:t>
            </a:r>
            <a:r>
              <a:rPr lang="fa-IR" dirty="0">
                <a:solidFill>
                  <a:schemeClr val="bg2">
                    <a:lumMod val="25000"/>
                  </a:schemeClr>
                </a:solidFill>
                <a:cs typeface="B Titr" panose="00000700000000000000" pitchFamily="2" charset="-78"/>
              </a:rPr>
              <a:t>آن اساسی است. </a:t>
            </a:r>
          </a:p>
          <a:p>
            <a:pPr algn="r" rtl="1"/>
            <a:r>
              <a:rPr lang="fa-IR" dirty="0">
                <a:solidFill>
                  <a:schemeClr val="bg2">
                    <a:lumMod val="25000"/>
                  </a:schemeClr>
                </a:solidFill>
                <a:cs typeface="B Titr" panose="00000700000000000000" pitchFamily="2" charset="-78"/>
              </a:rPr>
              <a:t>ترک یا درمان اعتیاد منتهی به مرگ نمی شود.</a:t>
            </a:r>
          </a:p>
          <a:p>
            <a:pPr algn="r" rtl="1"/>
            <a:r>
              <a:rPr lang="fa-IR" dirty="0">
                <a:solidFill>
                  <a:schemeClr val="bg2">
                    <a:lumMod val="25000"/>
                  </a:schemeClr>
                </a:solidFill>
                <a:cs typeface="B Titr" panose="00000700000000000000" pitchFamily="2" charset="-78"/>
              </a:rPr>
              <a:t>بدون همت و بذل انرژی قابل درمان نیست. </a:t>
            </a:r>
          </a:p>
          <a:p>
            <a:pPr algn="r" rtl="1"/>
            <a:r>
              <a:rPr lang="fa-IR" dirty="0">
                <a:solidFill>
                  <a:schemeClr val="bg2">
                    <a:lumMod val="25000"/>
                  </a:schemeClr>
                </a:solidFill>
                <a:cs typeface="B Titr" panose="00000700000000000000" pitchFamily="2" charset="-78"/>
              </a:rPr>
              <a:t>در طول درمان تحمل رنج و سختی ها و چشم پوشی از لذت ها را تمرین نمود و پس از آن هم ادامه دارد.</a:t>
            </a:r>
          </a:p>
          <a:p>
            <a:pPr algn="r" rtl="1"/>
            <a:r>
              <a:rPr lang="fa-IR" dirty="0">
                <a:solidFill>
                  <a:schemeClr val="bg2">
                    <a:lumMod val="25000"/>
                  </a:schemeClr>
                </a:solidFill>
                <a:cs typeface="B Titr" panose="00000700000000000000" pitchFamily="2" charset="-78"/>
              </a:rPr>
              <a:t>تمام درد و رنج را از بین نمی بریم، خواب راحت از ابتدا ایجاد نمی کنیم ولی با استمرار خویشتنداری به آنها میرسیم. </a:t>
            </a:r>
          </a:p>
          <a:p>
            <a:pPr algn="r" rtl="1"/>
            <a:r>
              <a:rPr lang="fa-IR" dirty="0">
                <a:solidFill>
                  <a:schemeClr val="bg2">
                    <a:lumMod val="25000"/>
                  </a:schemeClr>
                </a:solidFill>
                <a:cs typeface="B Titr" panose="00000700000000000000" pitchFamily="2" charset="-78"/>
              </a:rPr>
              <a:t>هدف نهایی درمان خویشتنداری </a:t>
            </a:r>
            <a:r>
              <a:rPr lang="en-US" dirty="0" smtClean="0">
                <a:solidFill>
                  <a:schemeClr val="bg2">
                    <a:lumMod val="25000"/>
                  </a:schemeClr>
                </a:solidFill>
                <a:latin typeface="Britannic Bold" panose="020B0903060703020204" pitchFamily="34" charset="0"/>
                <a:cs typeface="B Titr" panose="00000700000000000000" pitchFamily="2" charset="-78"/>
              </a:rPr>
              <a:t>Abstinence</a:t>
            </a:r>
            <a:r>
              <a:rPr lang="en-US" dirty="0" smtClean="0">
                <a:solidFill>
                  <a:schemeClr val="bg2">
                    <a:lumMod val="25000"/>
                  </a:schemeClr>
                </a:solidFill>
                <a:cs typeface="B Titr" panose="00000700000000000000" pitchFamily="2" charset="-78"/>
              </a:rPr>
              <a:t>  </a:t>
            </a:r>
            <a:r>
              <a:rPr lang="fa-IR" dirty="0" smtClean="0">
                <a:solidFill>
                  <a:schemeClr val="bg2">
                    <a:lumMod val="25000"/>
                  </a:schemeClr>
                </a:solidFill>
                <a:cs typeface="B Titr" panose="00000700000000000000" pitchFamily="2" charset="-78"/>
              </a:rPr>
              <a:t>است</a:t>
            </a:r>
            <a:r>
              <a:rPr lang="fa-IR" dirty="0">
                <a:solidFill>
                  <a:schemeClr val="bg2">
                    <a:lumMod val="25000"/>
                  </a:schemeClr>
                </a:solidFill>
                <a:cs typeface="B Titr" panose="00000700000000000000" pitchFamily="2" charset="-78"/>
              </a:rPr>
              <a:t>.</a:t>
            </a:r>
          </a:p>
          <a:p>
            <a:pPr algn="r" rtl="1"/>
            <a:endParaRPr lang="en-US" dirty="0">
              <a:solidFill>
                <a:schemeClr val="bg2">
                  <a:lumMod val="25000"/>
                </a:schemeClr>
              </a:solidFill>
              <a:cs typeface="B Titr" panose="00000700000000000000" pitchFamily="2" charset="-78"/>
            </a:endParaRPr>
          </a:p>
        </p:txBody>
      </p:sp>
      <p:sp>
        <p:nvSpPr>
          <p:cNvPr id="2" name="Title 1"/>
          <p:cNvSpPr>
            <a:spLocks noGrp="1"/>
          </p:cNvSpPr>
          <p:nvPr>
            <p:ph type="title"/>
          </p:nvPr>
        </p:nvSpPr>
        <p:spPr/>
        <p:txBody>
          <a:bodyPr>
            <a:normAutofit/>
          </a:bodyPr>
          <a:lstStyle/>
          <a:p>
            <a:pPr algn="r" rtl="1"/>
            <a:r>
              <a:rPr lang="fa-IR" u="sng" dirty="0">
                <a:cs typeface="B Titr" panose="00000700000000000000" pitchFamily="2" charset="-78"/>
              </a:rPr>
              <a:t>آموزش های اولیه </a:t>
            </a:r>
            <a:endParaRPr lang="en-US" u="sng" dirty="0">
              <a:cs typeface="B Titr" panose="00000700000000000000" pitchFamily="2" charset="-78"/>
            </a:endParaRPr>
          </a:p>
        </p:txBody>
      </p:sp>
    </p:spTree>
    <p:extLst>
      <p:ext uri="{BB962C8B-B14F-4D97-AF65-F5344CB8AC3E}">
        <p14:creationId xmlns:p14="http://schemas.microsoft.com/office/powerpoint/2010/main" val="29324176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fa-IR" dirty="0">
                <a:cs typeface="B Titr" panose="00000700000000000000" pitchFamily="2" charset="-78"/>
              </a:rPr>
              <a:t>وضعیتی است که در آن معتاد به این نتیجه رسیده است که حتما لازم است اعتیاد را ترک نموده و بطور فعال (نه اجباری ) به این فرایند درمانی اقدام کند. </a:t>
            </a:r>
          </a:p>
          <a:p>
            <a:pPr algn="just" rtl="1"/>
            <a:r>
              <a:rPr lang="fa-IR" dirty="0">
                <a:cs typeface="B Titr" panose="00000700000000000000" pitchFamily="2" charset="-78"/>
              </a:rPr>
              <a:t>   ضرورت اصلی ورود به فرایند درمان اعتیاد است و بدون وجود آن درمان موفق نخواهد بود. </a:t>
            </a:r>
          </a:p>
          <a:p>
            <a:pPr algn="just" rtl="1"/>
            <a:endParaRPr lang="en-US" dirty="0">
              <a:cs typeface="B Titr" panose="00000700000000000000" pitchFamily="2" charset="-78"/>
            </a:endParaRPr>
          </a:p>
        </p:txBody>
      </p:sp>
      <p:sp>
        <p:nvSpPr>
          <p:cNvPr id="2" name="Title 1"/>
          <p:cNvSpPr>
            <a:spLocks noGrp="1"/>
          </p:cNvSpPr>
          <p:nvPr>
            <p:ph type="title"/>
          </p:nvPr>
        </p:nvSpPr>
        <p:spPr/>
        <p:txBody>
          <a:bodyPr/>
          <a:lstStyle/>
          <a:p>
            <a:pPr algn="r" rtl="1"/>
            <a:r>
              <a:rPr lang="fa-IR" u="sng" dirty="0">
                <a:cs typeface="B Titr" panose="00000700000000000000" pitchFamily="2" charset="-78"/>
              </a:rPr>
              <a:t>خویشتنداری</a:t>
            </a:r>
            <a:r>
              <a:rPr lang="fa-IR" dirty="0"/>
              <a:t> </a:t>
            </a:r>
            <a:r>
              <a:rPr lang="en-US" dirty="0">
                <a:latin typeface="Britannic Bold" panose="020B0903060703020204" pitchFamily="34" charset="0"/>
              </a:rPr>
              <a:t>Abstinence</a:t>
            </a:r>
          </a:p>
        </p:txBody>
      </p:sp>
    </p:spTree>
    <p:extLst>
      <p:ext uri="{BB962C8B-B14F-4D97-AF65-F5344CB8AC3E}">
        <p14:creationId xmlns:p14="http://schemas.microsoft.com/office/powerpoint/2010/main" val="32130651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fa-IR" dirty="0" smtClean="0">
                <a:cs typeface="B Titr" panose="00000700000000000000" pitchFamily="2" charset="-78"/>
              </a:rPr>
              <a:t>1</a:t>
            </a:r>
            <a:r>
              <a:rPr lang="fa-IR" dirty="0">
                <a:cs typeface="B Titr" panose="00000700000000000000" pitchFamily="2" charset="-78"/>
              </a:rPr>
              <a:t>. كاهش احساس خصومت و حالت دفاعي بيمار.</a:t>
            </a:r>
          </a:p>
          <a:p>
            <a:pPr algn="r" rtl="1"/>
            <a:r>
              <a:rPr lang="fa-IR" dirty="0">
                <a:cs typeface="B Titr" panose="00000700000000000000" pitchFamily="2" charset="-78"/>
              </a:rPr>
              <a:t>2. نشان دادن خطرات و شدت اثرات بيماري كه بيمار به آن واقف </a:t>
            </a:r>
            <a:r>
              <a:rPr lang="fa-IR" dirty="0" smtClean="0">
                <a:cs typeface="B Titr" panose="00000700000000000000" pitchFamily="2" charset="-78"/>
              </a:rPr>
              <a:t>نيست.</a:t>
            </a:r>
            <a:endParaRPr lang="fa-IR" dirty="0">
              <a:cs typeface="B Titr" panose="00000700000000000000" pitchFamily="2" charset="-78"/>
            </a:endParaRPr>
          </a:p>
          <a:p>
            <a:pPr algn="r" rtl="1"/>
            <a:endParaRPr lang="en-US" dirty="0">
              <a:cs typeface="B Titr" panose="00000700000000000000" pitchFamily="2" charset="-78"/>
            </a:endParaRPr>
          </a:p>
        </p:txBody>
      </p:sp>
      <p:sp>
        <p:nvSpPr>
          <p:cNvPr id="2" name="Title 1"/>
          <p:cNvSpPr>
            <a:spLocks noGrp="1"/>
          </p:cNvSpPr>
          <p:nvPr>
            <p:ph type="title"/>
          </p:nvPr>
        </p:nvSpPr>
        <p:spPr/>
        <p:txBody>
          <a:bodyPr>
            <a:normAutofit/>
          </a:bodyPr>
          <a:lstStyle/>
          <a:p>
            <a:r>
              <a:rPr lang="fa-IR" sz="2800" dirty="0">
                <a:cs typeface="B Titr" panose="00000700000000000000" pitchFamily="2" charset="-78"/>
              </a:rPr>
              <a:t>در مصاحبه انگيزشي از دو تكنيك بطور عمده استفاده مي شود.</a:t>
            </a:r>
            <a:endParaRPr lang="en-US" sz="2800" dirty="0">
              <a:cs typeface="B Titr" panose="00000700000000000000" pitchFamily="2" charset="-78"/>
            </a:endParaRPr>
          </a:p>
        </p:txBody>
      </p:sp>
    </p:spTree>
    <p:extLst>
      <p:ext uri="{BB962C8B-B14F-4D97-AF65-F5344CB8AC3E}">
        <p14:creationId xmlns:p14="http://schemas.microsoft.com/office/powerpoint/2010/main" val="31611507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72067" y="1905000"/>
            <a:ext cx="7408333" cy="4221163"/>
          </a:xfrm>
        </p:spPr>
        <p:txBody>
          <a:bodyPr/>
          <a:lstStyle/>
          <a:p>
            <a:pPr algn="r" rtl="1"/>
            <a:r>
              <a:rPr lang="fa-IR" dirty="0" smtClean="0">
                <a:cs typeface="B Titr" panose="00000700000000000000" pitchFamily="2" charset="-78"/>
              </a:rPr>
              <a:t>اصول مصاحبه انگیزشی</a:t>
            </a:r>
          </a:p>
          <a:p>
            <a:pPr algn="r" rtl="1"/>
            <a:r>
              <a:rPr lang="en-US" dirty="0" smtClean="0">
                <a:cs typeface="B Titr" panose="00000700000000000000" pitchFamily="2" charset="-78"/>
              </a:rPr>
              <a:t>OARS</a:t>
            </a:r>
            <a:r>
              <a:rPr lang="fa-IR" dirty="0" smtClean="0">
                <a:cs typeface="B Titr" panose="00000700000000000000" pitchFamily="2" charset="-78"/>
              </a:rPr>
              <a:t> </a:t>
            </a:r>
          </a:p>
          <a:p>
            <a:pPr algn="r" rtl="1"/>
            <a:r>
              <a:rPr lang="fa-IR" dirty="0" smtClean="0">
                <a:cs typeface="B Titr" panose="00000700000000000000" pitchFamily="2" charset="-78"/>
              </a:rPr>
              <a:t>گفتگوی تغییر مدار </a:t>
            </a:r>
          </a:p>
          <a:p>
            <a:pPr algn="r" rtl="1"/>
            <a:r>
              <a:rPr lang="fa-IR" dirty="0" smtClean="0">
                <a:cs typeface="B Titr" panose="00000700000000000000" pitchFamily="2" charset="-78"/>
              </a:rPr>
              <a:t>روح و نفس مصاحبه انگیزشی</a:t>
            </a:r>
            <a:endParaRPr lang="en-US" dirty="0">
              <a:cs typeface="B Titr" panose="00000700000000000000" pitchFamily="2" charset="-78"/>
            </a:endParaRPr>
          </a:p>
        </p:txBody>
      </p:sp>
      <p:sp>
        <p:nvSpPr>
          <p:cNvPr id="3" name="Title 2"/>
          <p:cNvSpPr>
            <a:spLocks noGrp="1"/>
          </p:cNvSpPr>
          <p:nvPr>
            <p:ph type="title"/>
          </p:nvPr>
        </p:nvSpPr>
        <p:spPr/>
        <p:txBody>
          <a:bodyPr>
            <a:normAutofit/>
          </a:bodyPr>
          <a:lstStyle/>
          <a:p>
            <a:r>
              <a:rPr lang="fa-IR" sz="3200" dirty="0" smtClean="0">
                <a:cs typeface="B Titr" panose="00000700000000000000" pitchFamily="2" charset="-78"/>
              </a:rPr>
              <a:t>مصاحبه انگیزشی دارای چند جزء مهم است :</a:t>
            </a:r>
            <a:endParaRPr lang="en-US" sz="3200" dirty="0">
              <a:cs typeface="B Titr" panose="00000700000000000000" pitchFamily="2" charset="-78"/>
            </a:endParaRPr>
          </a:p>
        </p:txBody>
      </p:sp>
    </p:spTree>
    <p:extLst>
      <p:ext uri="{BB962C8B-B14F-4D97-AF65-F5344CB8AC3E}">
        <p14:creationId xmlns:p14="http://schemas.microsoft.com/office/powerpoint/2010/main" val="135406648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1459</TotalTime>
  <Words>1758</Words>
  <Application>Microsoft Office PowerPoint</Application>
  <PresentationFormat>On-screen Show (4:3)</PresentationFormat>
  <Paragraphs>184</Paragraphs>
  <Slides>37</Slides>
  <Notes>1</Notes>
  <HiddenSlides>0</HiddenSlides>
  <MMClips>0</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Waveform</vt:lpstr>
      <vt:lpstr>به نام دانای مطلق</vt:lpstr>
      <vt:lpstr>Motivational Interview</vt:lpstr>
      <vt:lpstr>تاریخچه </vt:lpstr>
      <vt:lpstr>کاربرد مصاحبه انگیزشی یا درمان مبتنی بر افزایش انگیزه</vt:lpstr>
      <vt:lpstr>بررسی های ضروری در مصاحبه اولیه: </vt:lpstr>
      <vt:lpstr>آموزش های اولیه </vt:lpstr>
      <vt:lpstr>خویشتنداری Abstinence</vt:lpstr>
      <vt:lpstr>در مصاحبه انگيزشي از دو تكنيك بطور عمده استفاده مي شود.</vt:lpstr>
      <vt:lpstr>مصاحبه انگیزشی دارای چند جزء مهم است :</vt:lpstr>
      <vt:lpstr>مواردیکه درمصاحبه انگيزشي باید به آن برسیم </vt:lpstr>
      <vt:lpstr>ابزار همدلي </vt:lpstr>
      <vt:lpstr>ايجاد تضاد </vt:lpstr>
      <vt:lpstr>مدارا با مقاومت </vt:lpstr>
      <vt:lpstr>چه رفتارهایی مقاومت را افزایش می دهد:</vt:lpstr>
      <vt:lpstr>حمايت از خود كارآمدي </vt:lpstr>
      <vt:lpstr>اصول مصاحبه انگیزشی :</vt:lpstr>
      <vt:lpstr>مقاومت در برابر بازتاب های اصلاحی</vt:lpstr>
      <vt:lpstr>درک انگیزه مراجع  </vt:lpstr>
      <vt:lpstr>گوش دادن به مراجع  </vt:lpstr>
      <vt:lpstr>توانمندسازی مراجع  </vt:lpstr>
      <vt:lpstr>OARS</vt:lpstr>
      <vt:lpstr>مهارت عمومي درمانگر </vt:lpstr>
      <vt:lpstr>گفتگوی تغییر مدار  </vt:lpstr>
      <vt:lpstr>روح و نفس مصاحبه انگیزشی </vt:lpstr>
      <vt:lpstr>استعاره</vt:lpstr>
      <vt:lpstr>12 ایست بازرسی یا مانع برای پیشرفت و تغییر مراجع </vt:lpstr>
      <vt:lpstr>مدل ارتباطی توماس گوردن</vt:lpstr>
      <vt:lpstr>تفسیر مدل </vt:lpstr>
      <vt:lpstr>در یک مدل ارتباطی خوب</vt:lpstr>
      <vt:lpstr>نکاتی در باره گوش دادن انعکاسی :</vt:lpstr>
      <vt:lpstr>سوالات باز پاسخ </vt:lpstr>
      <vt:lpstr>شناسایی ، تقویت و فراخوانی گفتگوی تغییر مدار</vt:lpstr>
      <vt:lpstr>کنترل مقاومت</vt:lpstr>
      <vt:lpstr>علت مقاومت بیمار چیست :</vt:lpstr>
      <vt:lpstr>مقاومت فعال </vt:lpstr>
      <vt:lpstr>راههای کنترل مقاومت</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Motivational Interview</dc:title>
  <dc:creator>Ghodsie Hakimzadeh</dc:creator>
  <cp:lastModifiedBy>a</cp:lastModifiedBy>
  <cp:revision>66</cp:revision>
  <dcterms:created xsi:type="dcterms:W3CDTF">2016-02-01T04:57:34Z</dcterms:created>
  <dcterms:modified xsi:type="dcterms:W3CDTF">2024-01-23T20:48:21Z</dcterms:modified>
</cp:coreProperties>
</file>